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8" r:id="rId2"/>
    <p:sldId id="293" r:id="rId3"/>
    <p:sldId id="303" r:id="rId4"/>
    <p:sldId id="304" r:id="rId5"/>
    <p:sldId id="309" r:id="rId6"/>
    <p:sldId id="310" r:id="rId7"/>
    <p:sldId id="311" r:id="rId8"/>
    <p:sldId id="308" r:id="rId9"/>
    <p:sldId id="313" r:id="rId10"/>
    <p:sldId id="312" r:id="rId11"/>
    <p:sldId id="305" r:id="rId12"/>
    <p:sldId id="315" r:id="rId13"/>
    <p:sldId id="316" r:id="rId14"/>
    <p:sldId id="314" r:id="rId15"/>
    <p:sldId id="317" r:id="rId16"/>
    <p:sldId id="306" r:id="rId17"/>
    <p:sldId id="307" r:id="rId18"/>
    <p:sldId id="319" r:id="rId19"/>
    <p:sldId id="320" r:id="rId20"/>
    <p:sldId id="321" r:id="rId21"/>
    <p:sldId id="318" r:id="rId22"/>
    <p:sldId id="322" r:id="rId23"/>
    <p:sldId id="323" r:id="rId24"/>
    <p:sldId id="324" r:id="rId25"/>
    <p:sldId id="325" r:id="rId26"/>
    <p:sldId id="32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C1C1"/>
    <a:srgbClr val="FDF7F4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64" autoAdjust="0"/>
  </p:normalViewPr>
  <p:slideViewPr>
    <p:cSldViewPr>
      <p:cViewPr varScale="1">
        <p:scale>
          <a:sx n="80" d="100"/>
          <a:sy n="80" d="100"/>
        </p:scale>
        <p:origin x="230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D59E4-FC23-4F4A-884F-E63D27E1A1F5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DAD6C-F92C-43F7-BDF4-169515A33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65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CF0105-7B46-A843-88A9-9DF1ACBC9C1E}"/>
              </a:ext>
            </a:extLst>
          </p:cNvPr>
          <p:cNvSpPr/>
          <p:nvPr userDrawn="1"/>
        </p:nvSpPr>
        <p:spPr>
          <a:xfrm>
            <a:off x="0" y="6140662"/>
            <a:ext cx="121920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86000"/>
            <a:ext cx="10363200" cy="1314451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1088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35" name="AutoShape 11" descr="Royal University of Bhutan – An internationally recognized university  steeped in GNH valuesAn internationally recognized university steeped in  GNH values"/>
          <p:cNvSpPr>
            <a:spLocks noChangeAspect="1" noChangeArrowheads="1"/>
          </p:cNvSpPr>
          <p:nvPr userDrawn="1"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37" name="AutoShape 13" descr="Royal University of Bhutan – An internationally recognized university  steeped in GNH valuesAn internationally recognized university steeped in  GNH values"/>
          <p:cNvSpPr>
            <a:spLocks noChangeAspect="1" noChangeArrowheads="1"/>
          </p:cNvSpPr>
          <p:nvPr userDrawn="1"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C80DC6-84A0-1340-A0F6-9252E4184714}"/>
              </a:ext>
            </a:extLst>
          </p:cNvPr>
          <p:cNvSpPr/>
          <p:nvPr userDrawn="1"/>
        </p:nvSpPr>
        <p:spPr>
          <a:xfrm>
            <a:off x="0" y="7937"/>
            <a:ext cx="12192000" cy="2422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2049" name="Picture 1" descr="page27image36985344">
            <a:extLst>
              <a:ext uri="{FF2B5EF4-FFF2-40B4-BE49-F238E27FC236}">
                <a16:creationId xmlns:a16="http://schemas.microsoft.com/office/drawing/2014/main" id="{F1A0B278-3C5C-B54D-8FBD-3FB123A6FF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57744"/>
            <a:ext cx="2895600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EBA07CD-43C4-6847-9526-1E99807375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600" y="287903"/>
            <a:ext cx="3098800" cy="200641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854FFC4E-2EE0-9C48-BBC0-E95FAE294367}"/>
              </a:ext>
            </a:extLst>
          </p:cNvPr>
          <p:cNvGrpSpPr/>
          <p:nvPr userDrawn="1"/>
        </p:nvGrpSpPr>
        <p:grpSpPr>
          <a:xfrm>
            <a:off x="3118889" y="5950256"/>
            <a:ext cx="5618711" cy="899608"/>
            <a:chOff x="3086395" y="5958392"/>
            <a:chExt cx="5618711" cy="899608"/>
          </a:xfrm>
        </p:grpSpPr>
        <p:pic>
          <p:nvPicPr>
            <p:cNvPr id="20" name="Picture 2" descr="E:\Kathmandu_University_Logo.png">
              <a:extLst>
                <a:ext uri="{FF2B5EF4-FFF2-40B4-BE49-F238E27FC236}">
                  <a16:creationId xmlns:a16="http://schemas.microsoft.com/office/drawing/2014/main" id="{F5531B43-86CC-1842-A5C3-0093C775B14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18719" y="5958392"/>
              <a:ext cx="878730" cy="845341"/>
            </a:xfrm>
            <a:prstGeom prst="rect">
              <a:avLst/>
            </a:prstGeom>
            <a:noFill/>
          </p:spPr>
        </p:pic>
        <p:pic>
          <p:nvPicPr>
            <p:cNvPr id="21" name="Picture 5" descr="File:Aalto University logo.svg - Wikimedia Commons">
              <a:extLst>
                <a:ext uri="{FF2B5EF4-FFF2-40B4-BE49-F238E27FC236}">
                  <a16:creationId xmlns:a16="http://schemas.microsoft.com/office/drawing/2014/main" id="{B2F436B0-25BA-3645-BE44-0090D39F2D2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86395" y="6028606"/>
              <a:ext cx="1171419" cy="804417"/>
            </a:xfrm>
            <a:prstGeom prst="rect">
              <a:avLst/>
            </a:prstGeom>
            <a:noFill/>
          </p:spPr>
        </p:pic>
        <p:pic>
          <p:nvPicPr>
            <p:cNvPr id="22" name="Picture 7" descr="Logos, slides, good practice of using the official name and the short name  TalTech">
              <a:extLst>
                <a:ext uri="{FF2B5EF4-FFF2-40B4-BE49-F238E27FC236}">
                  <a16:creationId xmlns:a16="http://schemas.microsoft.com/office/drawing/2014/main" id="{36965192-D524-EC41-AC26-57280394C1C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61678" y="5960485"/>
              <a:ext cx="1357041" cy="897515"/>
            </a:xfrm>
            <a:prstGeom prst="rect">
              <a:avLst/>
            </a:prstGeom>
            <a:noFill/>
          </p:spPr>
        </p:pic>
        <p:pic>
          <p:nvPicPr>
            <p:cNvPr id="23" name="Picture 9" descr="Barun Multiple Campus :: Khandbari, Sankhuwasbha :: Best educational  institution in Khandbari, Sankhuwasbha">
              <a:extLst>
                <a:ext uri="{FF2B5EF4-FFF2-40B4-BE49-F238E27FC236}">
                  <a16:creationId xmlns:a16="http://schemas.microsoft.com/office/drawing/2014/main" id="{0B7EBB47-FE42-6E4B-99FF-7D2E7D2CBC9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305507" y="6012658"/>
              <a:ext cx="1853815" cy="804417"/>
            </a:xfrm>
            <a:prstGeom prst="rect">
              <a:avLst/>
            </a:prstGeom>
            <a:noFill/>
          </p:spPr>
        </p:pic>
        <p:pic>
          <p:nvPicPr>
            <p:cNvPr id="24" name="Picture 15" descr="Royal University of Bhutan – An internationally recognized university  steeped in GNH valuesAn internationally recognized university steeped in  GNH values">
              <a:extLst>
                <a:ext uri="{FF2B5EF4-FFF2-40B4-BE49-F238E27FC236}">
                  <a16:creationId xmlns:a16="http://schemas.microsoft.com/office/drawing/2014/main" id="{3EF2E694-EDAB-1C47-B91D-97425A5B9D7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772141" y="6048196"/>
              <a:ext cx="932965" cy="699724"/>
            </a:xfrm>
            <a:prstGeom prst="rect">
              <a:avLst/>
            </a:prstGeom>
            <a:noFill/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27image36985344">
            <a:extLst>
              <a:ext uri="{FF2B5EF4-FFF2-40B4-BE49-F238E27FC236}">
                <a16:creationId xmlns:a16="http://schemas.microsoft.com/office/drawing/2014/main" id="{1FD2B901-684B-9744-9E06-1E8BE856E1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031" y="280711"/>
            <a:ext cx="2466969" cy="82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691" y="1605125"/>
            <a:ext cx="10525969" cy="4325275"/>
          </a:xfrm>
        </p:spPr>
        <p:txBody>
          <a:bodyPr/>
          <a:lstStyle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2806" y="6381063"/>
            <a:ext cx="2844800" cy="365125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1D8BD707-D9CF-40AE-B4C6-C98DA3205C09}" type="datetimeFigureOut">
              <a:rPr lang="en-US" smtClean="0"/>
              <a:pPr algn="ctr"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942F44-45F5-FC46-A08A-06F359F1BA6E}"/>
              </a:ext>
            </a:extLst>
          </p:cNvPr>
          <p:cNvSpPr/>
          <p:nvPr userDrawn="1"/>
        </p:nvSpPr>
        <p:spPr>
          <a:xfrm>
            <a:off x="0" y="0"/>
            <a:ext cx="12192000" cy="228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848A920-1827-044A-AD33-6F3A30BFBBE8}"/>
              </a:ext>
            </a:extLst>
          </p:cNvPr>
          <p:cNvGrpSpPr/>
          <p:nvPr userDrawn="1"/>
        </p:nvGrpSpPr>
        <p:grpSpPr>
          <a:xfrm>
            <a:off x="3124200" y="5999555"/>
            <a:ext cx="5295605" cy="858445"/>
            <a:chOff x="3086395" y="5958392"/>
            <a:chExt cx="5618711" cy="899608"/>
          </a:xfrm>
        </p:grpSpPr>
        <p:pic>
          <p:nvPicPr>
            <p:cNvPr id="14" name="Picture 2" descr="E:\Kathmandu_University_Logo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18719" y="5958392"/>
              <a:ext cx="878730" cy="845341"/>
            </a:xfrm>
            <a:prstGeom prst="rect">
              <a:avLst/>
            </a:prstGeom>
            <a:noFill/>
          </p:spPr>
        </p:pic>
        <p:pic>
          <p:nvPicPr>
            <p:cNvPr id="35" name="Picture 5" descr="File:Aalto University logo.svg - Wikimedia Commons">
              <a:extLst>
                <a:ext uri="{FF2B5EF4-FFF2-40B4-BE49-F238E27FC236}">
                  <a16:creationId xmlns:a16="http://schemas.microsoft.com/office/drawing/2014/main" id="{A23141AD-2BDB-8340-93D5-75482C42867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86395" y="6028606"/>
              <a:ext cx="1171419" cy="804417"/>
            </a:xfrm>
            <a:prstGeom prst="rect">
              <a:avLst/>
            </a:prstGeom>
            <a:noFill/>
          </p:spPr>
        </p:pic>
        <p:pic>
          <p:nvPicPr>
            <p:cNvPr id="36" name="Picture 7" descr="Logos, slides, good practice of using the official name and the short name  TalTech">
              <a:extLst>
                <a:ext uri="{FF2B5EF4-FFF2-40B4-BE49-F238E27FC236}">
                  <a16:creationId xmlns:a16="http://schemas.microsoft.com/office/drawing/2014/main" id="{3CDA02F4-F9F6-AA43-8FF1-D9801A8DBD4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61678" y="5960485"/>
              <a:ext cx="1357041" cy="897515"/>
            </a:xfrm>
            <a:prstGeom prst="rect">
              <a:avLst/>
            </a:prstGeom>
            <a:noFill/>
          </p:spPr>
        </p:pic>
        <p:pic>
          <p:nvPicPr>
            <p:cNvPr id="38" name="Picture 9" descr="Barun Multiple Campus :: Khandbari, Sankhuwasbha :: Best educational  institution in Khandbari, Sankhuwasbha">
              <a:extLst>
                <a:ext uri="{FF2B5EF4-FFF2-40B4-BE49-F238E27FC236}">
                  <a16:creationId xmlns:a16="http://schemas.microsoft.com/office/drawing/2014/main" id="{16ED7A43-7D5E-3C49-A943-F8EC8DEF1E0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05507" y="6012658"/>
              <a:ext cx="1853815" cy="804417"/>
            </a:xfrm>
            <a:prstGeom prst="rect">
              <a:avLst/>
            </a:prstGeom>
            <a:noFill/>
          </p:spPr>
        </p:pic>
        <p:pic>
          <p:nvPicPr>
            <p:cNvPr id="39" name="Picture 15" descr="Royal University of Bhutan – An internationally recognized university  steeped in GNH valuesAn internationally recognized university steeped in  GNH values">
              <a:extLst>
                <a:ext uri="{FF2B5EF4-FFF2-40B4-BE49-F238E27FC236}">
                  <a16:creationId xmlns:a16="http://schemas.microsoft.com/office/drawing/2014/main" id="{D72B385F-A031-8C46-8412-B8954FC43A2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772141" y="6048196"/>
              <a:ext cx="932965" cy="699724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966" y="222520"/>
            <a:ext cx="7907065" cy="131345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B67700B-C259-4444-969D-45D11352D93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1417" y="309798"/>
            <a:ext cx="1746549" cy="113085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lectrical-engineering-portal.com/transformer-routine-test-partial-discharge-measurement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5DB07-FEDE-FB45-8BB8-F7B18081D5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10820400" cy="2743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Unit 3: 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Faults in Transformers and Diagnosis (12L + 4P hours)</a:t>
            </a:r>
            <a:b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NP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949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5661C7-502D-C920-29EF-B71BF7142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0014"/>
            <a:ext cx="6553200" cy="27109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11DA04-3CAF-59AF-4774-A9EAC716B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199" y="1371600"/>
            <a:ext cx="5583863" cy="2286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6F1AAC-DFAE-11B2-9E01-1269AA8912C7}"/>
              </a:ext>
            </a:extLst>
          </p:cNvPr>
          <p:cNvCxnSpPr/>
          <p:nvPr/>
        </p:nvCxnSpPr>
        <p:spPr>
          <a:xfrm>
            <a:off x="6629400" y="1371600"/>
            <a:ext cx="0" cy="31242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863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6781801" cy="4571999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Frequency response analysis –FRA.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Frequency Response Analysis (FRA) is a method used to characterize the behavior of systems, components, or structures in response to a range of frequencies.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involves analyzing how a system responds to sinusoidal inputs at various frequencies.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 is commonly used in engineering fields like control systems, mechanical engineering, and electrical engineering to understand the dynamic characteristics of a system.</a:t>
            </a:r>
            <a:r>
              <a:rPr lang="en-US" sz="2800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analysis of amplitude-frequency characteristics is a comparative method that reveals geometric changes caused by a short circuit or vibration in the windings.</a:t>
            </a:r>
          </a:p>
          <a:p>
            <a:pPr algn="just"/>
            <a:endParaRPr lang="en-US" b="0" i="0" u="none" strike="noStrike" baseline="0" dirty="0">
              <a:solidFill>
                <a:srgbClr val="322B5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9E9E7E-943E-0F1D-B434-5F0CFD54D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1828800"/>
            <a:ext cx="5358748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847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12192001" cy="4571999"/>
          </a:xfrm>
        </p:spPr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Steps to perform FRA: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Preparation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Isolate the transformer from the electrical network.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Ensure safety procedures are followed to prevent accidents.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Connect Test Equipment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Connect the FRA equipment to the transformer's terminals.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Typically, measurements are taken between the high voltage (HV) and low voltage (LV) windings, and between windings and the ground.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Apply the Input Signal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low voltage, sinusoidal signal is applied over a wide frequency range (typically from a few Hz to several MHz).</a:t>
            </a:r>
          </a:p>
          <a:p>
            <a:pPr algn="just"/>
            <a:endParaRPr lang="en-US" b="0" i="0" u="none" strike="noStrike" baseline="0" dirty="0">
              <a:solidFill>
                <a:srgbClr val="322B5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450224E-F5FB-95C1-90EF-226BD0AF4E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C3E28C5-98DE-2581-801B-80038A8A4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693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12192001" cy="4571999"/>
          </a:xfrm>
        </p:spPr>
        <p:txBody>
          <a:bodyPr>
            <a:normAutofit lnSpcReduction="10000"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Measure the Output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Record the transformer's output response at each frequency.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are taken in terms of magnitude and phase angle of the response.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Analyze the Data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Plot the Frequency Response (Bode Plot) showing magnitude and phase against frequency.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Compare the plots with baseline data (either from the same transformer at a previous time or from a similar transformer).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Interpret the Results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Identify significant deviations from the baseline.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Characterize the type and location of the fault based on the nature of the deviations.</a:t>
            </a:r>
          </a:p>
          <a:p>
            <a:pPr marL="800100" marR="0" lvl="1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Shift in Resonance Peaks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Indicate mechanical displacement or deformation.</a:t>
            </a:r>
          </a:p>
          <a:p>
            <a:pPr marL="800100" marR="0" lvl="1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Changes in Magnitude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Suggest shorted turns or open circuits.</a:t>
            </a:r>
          </a:p>
          <a:p>
            <a:pPr marL="800100" marR="0" lvl="1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Phase Angle Variations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Point to core or winding issues.</a:t>
            </a:r>
          </a:p>
          <a:p>
            <a:pPr algn="just"/>
            <a:endParaRPr lang="en-US" b="0" i="0" u="none" strike="noStrike" baseline="0" dirty="0">
              <a:solidFill>
                <a:srgbClr val="322B5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450224E-F5FB-95C1-90EF-226BD0AF4E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C3E28C5-98DE-2581-801B-80038A8A4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C166866B-0ECF-D2DE-95A4-AECC9053D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198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1" y="1371600"/>
                <a:ext cx="12192001" cy="4571999"/>
              </a:xfrm>
            </p:spPr>
            <p:txBody>
              <a:bodyPr>
                <a:normAutofit lnSpcReduction="10000"/>
              </a:bodyPr>
              <a:lstStyle/>
              <a:p>
                <a:pPr marL="0" indent="0" algn="just">
                  <a:buNone/>
                </a:pPr>
                <a:r>
                  <a:rPr lang="en-US" b="0" i="0" u="none" strike="noStrike" baseline="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 </a:t>
                </a:r>
                <a:r>
                  <a:rPr lang="en-US" dirty="0">
                    <a:solidFill>
                      <a:srgbClr val="FF0000"/>
                    </a:solidFill>
                  </a:rPr>
                  <a:t>Polarization Index (PI) test 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Polarization Index (PI) test is an important diagnostic tool for assessing the condition of insulation in transformers and other electrical equipment. 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helps to evaluate the insulation's dryness, cleanliness, and overall health by measuring the resistance of the insulation over a period of time. 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Polarization Index is the ratio of the insulation resistance measured over 10 minutes to the insulation resistance measured over 1 minute. </a:t>
                </a:r>
              </a:p>
              <a:p>
                <a:pPr marL="0" indent="0" algn="just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formula is: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​ is the insulation resistance after 10 minutes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​ is the insulation resistance after 1 minute.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1371600"/>
                <a:ext cx="12192001" cy="4571999"/>
              </a:xfrm>
              <a:blipFill>
                <a:blip r:embed="rId2"/>
                <a:stretch>
                  <a:fillRect l="-750" t="-2000" r="-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67921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1" y="1371600"/>
                <a:ext cx="12192001" cy="4571999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 algn="just">
                  <a:buNone/>
                </a:pPr>
                <a:r>
                  <a:rPr lang="en-US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Steps to Conduct the PI Test</a:t>
                </a:r>
              </a:p>
              <a:p>
                <a:pPr algn="just">
                  <a:buFont typeface="+mj-lt"/>
                  <a:buAutoNum type="arabicPeriod"/>
                </a:pPr>
                <a:r>
                  <a:rPr lang="en-US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Preparation</a:t>
                </a: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742950" lvl="1" indent="-285750" algn="just">
                  <a:buFont typeface="+mj-lt"/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Ensure the transformer is de-energized and properly grounded.</a:t>
                </a:r>
              </a:p>
              <a:p>
                <a:pPr marL="742950" lvl="1" indent="-285750" algn="just">
                  <a:buFont typeface="+mj-lt"/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Disconnect any connected load or equipment.</a:t>
                </a:r>
              </a:p>
              <a:p>
                <a:pPr marL="742950" lvl="1" indent="-285750" algn="just">
                  <a:buFont typeface="+mj-lt"/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Clean the surface of the insulation to remove any dirt or moisture.</a:t>
                </a:r>
              </a:p>
              <a:p>
                <a:pPr algn="just">
                  <a:buFont typeface="+mj-lt"/>
                  <a:buAutoNum type="arabicPeriod"/>
                </a:pPr>
                <a:r>
                  <a:rPr lang="en-US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Testing</a:t>
                </a: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742950" lvl="1" indent="-285750" algn="just">
                  <a:buFont typeface="+mj-lt"/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Connect the insulation resistance tester (megger) between the winding and ground.</a:t>
                </a:r>
              </a:p>
              <a:p>
                <a:pPr lvl="1" algn="just">
                  <a:buFont typeface="+mj-lt"/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Start the test and record the insulation resistance at 1 minute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at 10 minutes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lvl="1" algn="just">
                  <a:buFont typeface="+mj-lt"/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Calculate the Polarization Index using the formula: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buFont typeface="+mj-lt"/>
                  <a:buAutoNum type="arabicPeriod"/>
                </a:pPr>
                <a:r>
                  <a:rPr lang="en-US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Interpretation of Results</a:t>
                </a: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742950" lvl="1" indent="-285750" algn="just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&lt; 1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Poor insulation, indicates contamination or moisture presence.</a:t>
                </a:r>
              </a:p>
              <a:p>
                <a:pPr marL="742950" lvl="1" indent="-285750" algn="just">
                  <a:buFont typeface="+mj-lt"/>
                  <a:buAutoNum type="arabicPeriod"/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&lt; 2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Marginal insulation, needs further investigation or immediate maintenance.</a:t>
                </a:r>
              </a:p>
              <a:p>
                <a:pPr marL="742950" lvl="1" indent="-285750" algn="just">
                  <a:buFont typeface="+mj-lt"/>
                  <a:buAutoNum type="arabicPeriod"/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≤ 4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Good insulation, acceptable condition.</a:t>
                </a:r>
              </a:p>
              <a:p>
                <a:pPr lvl="1" algn="just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4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Excellent insulation, typically for new or well-maintained equipment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1371600"/>
                <a:ext cx="12192001" cy="4571999"/>
              </a:xfrm>
              <a:blipFill>
                <a:blip r:embed="rId2"/>
                <a:stretch>
                  <a:fillRect l="-500" t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08421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6781801" cy="457199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and depolarization currents. This method is used for determining polarizable substances in insulation. It enables the assessment of water content in the pressboard.</a:t>
            </a:r>
          </a:p>
          <a:p>
            <a:pPr marL="0" indent="0" algn="just">
              <a:buNone/>
            </a:pPr>
            <a:endParaRPr lang="en-US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direct current resistance. This measurement detects short circuits and changes in resistance. It also allows for the determination of contact resistances. Recording the switching operations of load-tap changers (dynamic measurement) under load helps assess whether the contacts switch correctly.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14BE62-B692-8270-2CA5-BE8B57634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1905000"/>
            <a:ext cx="5181600" cy="395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590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1"/>
            <a:ext cx="12192001" cy="43434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Tan-Delta Test</a:t>
            </a: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Tan-Delta Test?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tan-delta (δ) is a measure of the dielectric loss of the insulation system.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represents the phase angle difference between the applied voltage and the resulting current in the insulation.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higher tan-delta value indicates higher dielectric losses and potentially deteriorating insulation.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the Tan-Delta Test</a:t>
            </a:r>
          </a:p>
          <a:p>
            <a:pPr algn="just"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Insulation Quality Assessment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It helps in evaluating the quality and integrity of the transformer insulation.</a:t>
            </a:r>
          </a:p>
          <a:p>
            <a:pPr algn="just"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Aging and Degradation Monitoring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It can detect insulation aging and degradation over time.</a:t>
            </a:r>
          </a:p>
          <a:p>
            <a:pPr algn="just"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Preventive Maintenance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Early detection of insulation issues can prevent unexpected failures and extend the lifespan of the transformer.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21062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1"/>
            <a:ext cx="12192001" cy="43434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Steps to Perform the Tan-Delta Test</a:t>
            </a:r>
          </a:p>
          <a:p>
            <a:pPr algn="just">
              <a:buFont typeface="+mj-lt"/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Ensure the transformer is de-energized and properly grounded.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Clean the insulation surface to remove any contamination or moisture.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Disconnect the transformer from the network and any other connected equipment.</a:t>
            </a: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Test Setup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 the test equipment (tan-delta test set) to the transformer.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equipment typically consists of a high-voltage source, a bridge circuit, and a measurement unit.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test is usually performed on the primary winding (high-voltage side) of the transformer.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 the high-voltage lead of the test set to the primary winding and the low-voltage lead to the ground.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17694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1" y="1371601"/>
                <a:ext cx="12192001" cy="4343400"/>
              </a:xfrm>
            </p:spPr>
            <p:txBody>
              <a:bodyPr>
                <a:norm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Testing</a:t>
                </a:r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R="0" lvl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</a:pPr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Apply the test voltage (usually between 1 kV and the rated voltage of the transformer) to the primary winding.</a:t>
                </a:r>
              </a:p>
              <a:p>
                <a:pPr marR="0" lvl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</a:pPr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 the test current and the phase angle between the applied voltage and the current.</a:t>
                </a: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</a:pPr>
                <a:r>
                  <a:rPr lang="en-US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tan-delta value is calculated using the formula: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tan</m:t>
                    </m:r>
                    <m:d>
                      <m:dPr>
                        <m:ctrlPr>
                          <a:rPr kumimoji="0" lang="en-US" altLang="en-US" sz="20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en-US" sz="20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</m:d>
                    <m:r>
                      <a:rPr lang="en-US" alt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0" lang="en-US" altLang="en-US" sz="20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en-US" sz="20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altLang="en-US" sz="20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kumimoji="0" lang="en-US" altLang="en-US" sz="20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𝑙𝑜𝑠𝑠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altLang="en-US" sz="20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altLang="en-US" sz="20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kumimoji="0" lang="en-US" altLang="en-US" sz="20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𝑐h𝑎𝑟𝑔𝑖𝑛𝑔</m:t>
                            </m:r>
                          </m:sub>
                        </m:sSub>
                      </m:den>
                    </m:f>
                  </m:oMath>
                </a14:m>
                <a:endParaRPr kumimoji="0" lang="en-US" alt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</a:pPr>
                <a:r>
                  <a:rPr lang="en-US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en-US" sz="20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en-US" sz="20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kumimoji="0" lang="en-US" altLang="en-US" sz="20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  <m:r>
                      <a:rPr kumimoji="0" lang="en-US" altLang="en-US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​ is the resistive (loss) component of the current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𝑐h𝑎𝑟𝑔𝑖𝑛𝑔</m:t>
                        </m:r>
                      </m:sub>
                    </m:sSub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​ is the capacitive (charging) component of the current.</a:t>
                </a: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 Recording and Interpretation of Results</a:t>
                </a:r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R="0" lvl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</a:pPr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Record the tan-delta values at different test voltages.</a:t>
                </a:r>
              </a:p>
              <a:p>
                <a:pPr marR="0" lvl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</a:pPr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Compare the measured tan-delta values with the manufacturer’s specifications or industry standards.</a:t>
                </a: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Typical interpretation of results:</a:t>
                </a:r>
              </a:p>
              <a:p>
                <a:pPr marR="0" lvl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AutoNum type="arabicPeriod"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 tan-delta (&lt;0.5%)</a:t>
                </a:r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Good insulation condition.</a:t>
                </a:r>
              </a:p>
              <a:p>
                <a:pPr marR="0" lvl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AutoNum type="arabicPeriod"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Moderate tan-delta (0.5% - 1.0%)</a:t>
                </a:r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Marginal insulation, may require further investigation.</a:t>
                </a:r>
              </a:p>
              <a:p>
                <a:pPr marR="0" lvl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AutoNum type="arabicPeriod"/>
                  <a:tabLst/>
                </a:pPr>
                <a:r>
                  <a:rPr kumimoji="0" lang="en-US" altLang="en-US" sz="2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 tan-delta (&gt;1.0%)</a:t>
                </a:r>
                <a:r>
                  <a:rPr kumimoji="0" lang="en-US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Poor insulation, indicates significant degradation or contamination.</a:t>
                </a: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1371601"/>
                <a:ext cx="12192001" cy="4343400"/>
              </a:xfrm>
              <a:blipFill>
                <a:blip r:embed="rId2"/>
                <a:stretch>
                  <a:fillRect l="-500" t="-701" r="-500" b="-9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62337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en-US" sz="1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Outlines:</a:t>
            </a: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9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Review of Transformer Construction and Operation, Behavior of Normal Transformer, Transformer Condition Indicators</a:t>
            </a:r>
            <a:r>
              <a:rPr lang="en-US" sz="9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96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9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Insulation Classes, Cooling Systems, Thermal performance of transformers: heating at constant load, heating under variable load, insulation wear and load capacity, overload; </a:t>
            </a:r>
            <a:endParaRPr lang="en-US" sz="96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9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Transformer faults: main causes, core faults, winding faults, switching failures, tanks fault, other failures; </a:t>
            </a: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9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Transformer testing and fault diagnostics: HVPD tests, Acoustic detection, short-circuit and open-circuit impedance measurement, frequency-response analysis, Polarization index, measurement of DC resistance, tan-delta tests, Dissolved Gas Analysis;</a:t>
            </a: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9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Fault simulation exercise and laboratory demonstration.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73001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C6A946-7D51-2EB8-3B62-E9F737D00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066800"/>
            <a:ext cx="8405274" cy="4419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E08C6A-E784-D405-1CC7-0217A42C0941}"/>
              </a:ext>
            </a:extLst>
          </p:cNvPr>
          <p:cNvSpPr txBox="1"/>
          <p:nvPr/>
        </p:nvSpPr>
        <p:spPr>
          <a:xfrm>
            <a:off x="2386551" y="5421868"/>
            <a:ext cx="727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4: Circuit connection for performing tan-delta test of the transformer</a:t>
            </a:r>
          </a:p>
        </p:txBody>
      </p:sp>
    </p:spTree>
    <p:extLst>
      <p:ext uri="{BB962C8B-B14F-4D97-AF65-F5344CB8AC3E}">
        <p14:creationId xmlns:p14="http://schemas.microsoft.com/office/powerpoint/2010/main" val="721988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1"/>
            <a:ext cx="12192001" cy="4343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Dissolved Gas Analysis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Dissolved Gas Analysis (DGA) is a key diagnostic tool used to assess the condition of transformer oil and, by extension, the health of the transformer itself.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analysis involves detecting and quantifying gases dissolved in the transformer oil, which are generated due to thermal and electrical stresses within the transformer.</a:t>
            </a:r>
            <a:endParaRPr lang="en-US" sz="2800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Oil analysis procedures provide specific information about the insulation condition from multiple aspects: the overall condition of the oil, the composition of dissolved gases, and other processes related to oil aging.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829961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1" y="1371601"/>
                <a:ext cx="12192001" cy="4343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Common gases analyzed in DGA include: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Hydrogen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Methane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Ethane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Ethylene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Acetylene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Carbon Monoxide (CO)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Carbon Dioxide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1371601"/>
                <a:ext cx="12192001" cy="4343400"/>
              </a:xfrm>
              <a:blipFill>
                <a:blip r:embed="rId2"/>
                <a:stretch>
                  <a:fillRect l="-1000" t="-1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09604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1" y="1371601"/>
                <a:ext cx="12192001" cy="4343400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 algn="just">
                  <a:buNone/>
                </a:pPr>
                <a:r>
                  <a:rPr lang="en-US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Common gases analyzed in DGA include: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Hydrogen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Methane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𝐶𝐻</m:t>
                        </m:r>
                      </m:e>
                      <m:sub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30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Ethane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3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Ethylene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3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Acetylene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3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Carbon Monoxide (CO)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Carbon Dioxide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sz="3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endParaRPr lang="en-US" sz="3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n-US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Key Faults Detected by DGA: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Thermal Faults</a:t>
                </a:r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Overheating of oil or cellulose insulation.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Electrical Faults</a:t>
                </a:r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Partial discharges, arcing, or corona discharges.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Insulation Breakdown</a:t>
                </a:r>
                <a:r>
                  <a:rPr lang="en-US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Degradation of oil and solid insulation.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1371601"/>
                <a:ext cx="12192001" cy="4343400"/>
              </a:xfrm>
              <a:blipFill>
                <a:blip r:embed="rId2"/>
                <a:stretch>
                  <a:fillRect l="-600" t="-2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420107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1"/>
            <a:ext cx="12192001" cy="434340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en-US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Steps to Perform DGA</a:t>
            </a:r>
          </a:p>
          <a:p>
            <a:pPr algn="just">
              <a:buFont typeface="+mj-lt"/>
              <a:buAutoNum type="arabicPeriod"/>
            </a:pPr>
            <a:r>
              <a:rPr lang="en-US" sz="9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Oil Sampling</a:t>
            </a:r>
            <a:r>
              <a:rPr lang="en-US" sz="9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9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Ensure the transformer is in a stable condition before taking the sample.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9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clean, dry, and airtight glass syringes or stainless steel bottles for sampling.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9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 the oil sample from a designated sampling valve, avoiding contamination.</a:t>
            </a:r>
          </a:p>
          <a:p>
            <a:pPr marL="0" indent="0" algn="just">
              <a:buNone/>
            </a:pPr>
            <a:r>
              <a:rPr lang="en-US" sz="9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Laboratory Analysis</a:t>
            </a:r>
            <a:r>
              <a:rPr lang="en-US" sz="9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9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oil sample is analyzed in a laboratory using gas chromatography.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9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dissolved gases are extracted from the oil sample and injected into a gas chromatograph, which separates and quantifies each gas.</a:t>
            </a:r>
          </a:p>
          <a:p>
            <a:pPr marL="0" indent="0" algn="just">
              <a:buNone/>
            </a:pPr>
            <a:r>
              <a:rPr lang="en-US" sz="9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Interpretation of Results</a:t>
            </a:r>
            <a:r>
              <a:rPr lang="en-US" sz="9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9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concentration of each gas is measured in parts per million (ppm).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9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results are interpreted using various methods and standards, such as IEEE C57.104, IEC 60599, and Duval’s Triangle.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982678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1" y="1371601"/>
                <a:ext cx="12192001" cy="4343400"/>
              </a:xfrm>
            </p:spPr>
            <p:txBody>
              <a:bodyPr>
                <a:normAutofit fontScale="55000" lnSpcReduction="20000"/>
              </a:bodyPr>
              <a:lstStyle/>
              <a:p>
                <a:pPr marL="0" indent="0" algn="just">
                  <a:buNone/>
                </a:pPr>
                <a:r>
                  <a:rPr lang="en-US" sz="59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Interpretation</a:t>
                </a:r>
                <a:r>
                  <a:rPr lang="en-US" sz="5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5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presence of hydrogen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59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9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59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5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methane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59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900" b="0" i="1" dirty="0" smtClean="0">
                            <a:latin typeface="Cambria Math" panose="02040503050406030204" pitchFamily="18" charset="0"/>
                          </a:rPr>
                          <m:t>𝐶𝐻</m:t>
                        </m:r>
                      </m:e>
                      <m:sub>
                        <m:r>
                          <a:rPr lang="en-US" sz="59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59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5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indicates potential thermal issues.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5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Elevated ethylene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5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9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59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59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9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5900" i="1" dirty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5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suggests high-temperature overheating.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5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 acetylene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5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9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59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59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9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5900" i="1" dirty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5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indicates the absence of severe arcing.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5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Elevated carbon monoxide (CO) and carbon dioxide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59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900" b="0" i="1" dirty="0" smtClean="0">
                            <a:latin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sz="59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5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suggest cellulose insulation degradation.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en-US" sz="5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Duval’s Triangle, these results could point to thermal fault T2 (temperature range of 300-700°C), indicating overheating of the oil.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30D371-FD7F-E44D-8A82-1BB50A3AB0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1371601"/>
                <a:ext cx="12192001" cy="4343400"/>
              </a:xfrm>
              <a:blipFill>
                <a:blip r:embed="rId2"/>
                <a:stretch>
                  <a:fillRect l="-1250" t="-4208" r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95649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1"/>
            <a:ext cx="12192001" cy="4343400"/>
          </a:xfrm>
        </p:spPr>
        <p:txBody>
          <a:bodyPr>
            <a:normAutofit/>
          </a:bodyPr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6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Fault simulation exercise and laboratory demonstration.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2016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2BE0AF-855F-4EE9-7EC6-1BB5D5FD0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1" y="1295400"/>
            <a:ext cx="6072809" cy="2743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C8CAFB-24AB-0518-1C0F-6F4A4D233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207" y="1295400"/>
            <a:ext cx="6407167" cy="26802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38AF1D-DBD8-4362-7550-F2E8F885C076}"/>
              </a:ext>
            </a:extLst>
          </p:cNvPr>
          <p:cNvSpPr txBox="1"/>
          <p:nvPr/>
        </p:nvSpPr>
        <p:spPr>
          <a:xfrm>
            <a:off x="3352800" y="41910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505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6781801" cy="4571999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2600" b="0" i="0" u="none" strike="noStrike" baseline="0" dirty="0">
                <a:solidFill>
                  <a:srgbClr val="FF0000"/>
                </a:solidFill>
                <a:latin typeface="Verdana" panose="020B0604030504040204" pitchFamily="34" charset="0"/>
              </a:rPr>
              <a:t>1. </a:t>
            </a:r>
            <a:r>
              <a:rPr lang="en-US" sz="24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High-voltage Partial Discharge (HVPD) Tests </a:t>
            </a:r>
            <a:endParaRPr lang="en-US" sz="2600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High-voltage partial discharge (HVPD) tests along with electrical and acoustic detection.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measurement is the most meaningful test for identifying local faults in insulation.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HVPD (High Voltage Partial Discharge) tests in transformers are diagnostic tests used to detect and measure partial discharges within the transformer insulation system.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Partial discharge (PD) is a localized dielectric breakdown of a small portion of the insulation under high voltage stress, which does not completely bridge the space between conductors.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Over time, PD can deteriorate insulation, leading to insulation failure and transformer breakdown.</a:t>
            </a:r>
            <a:endParaRPr lang="en-US" sz="2200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A2C7F5-EFB5-4392-248F-AB0F7738C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296" y="1235218"/>
            <a:ext cx="5436704" cy="38701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D4E839-5240-EF8F-B647-7813A15A657D}"/>
              </a:ext>
            </a:extLst>
          </p:cNvPr>
          <p:cNvSpPr txBox="1"/>
          <p:nvPr/>
        </p:nvSpPr>
        <p:spPr>
          <a:xfrm>
            <a:off x="7848600" y="4970501"/>
            <a:ext cx="2617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Figure1: Partial Discharge </a:t>
            </a:r>
          </a:p>
        </p:txBody>
      </p:sp>
    </p:spTree>
    <p:extLst>
      <p:ext uri="{BB962C8B-B14F-4D97-AF65-F5344CB8AC3E}">
        <p14:creationId xmlns:p14="http://schemas.microsoft.com/office/powerpoint/2010/main" val="63678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12192001" cy="45719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Purpose of PD Test: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detect and locate partial discharges within the transformer.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assess the condition of the insulation system.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predict potential failures and plan maintenance.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Types of HVPD Tests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Offline PD Testing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Performed when the transformer is de-energized. It allows for a controlled environment and more sensitive detection of PD.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Online PD Monitoring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Performed while the transformer is in service. It provides continuous monitoring and real-time data, allowing for early detection of PD activity.</a:t>
            </a:r>
          </a:p>
          <a:p>
            <a:pPr marL="0" indent="0" algn="just">
              <a:buNone/>
            </a:pPr>
            <a:endParaRPr lang="en-US" sz="2800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71866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12192001" cy="45719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Test Methods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Method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Measures the electrical pulses generated by PD activity.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 Method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Detects sound waves generated by PD activity using ultrasonic sensors.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Ultraviolet (UV) Method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Uses UV cameras to detect UV light emitted by PD activity.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Method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Analyzes gases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Benefits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Early detection of insulation defects.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Improved reliability and lifespan of the transformer.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Reduced risk of unexpected failures and outages.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Cost-effective maintenance planning.</a:t>
            </a:r>
          </a:p>
          <a:p>
            <a:pPr marL="0" indent="0" algn="just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14093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FA5D2D-BBC5-D013-8935-D8E1FEDA6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64" y="1524000"/>
            <a:ext cx="6551290" cy="3886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DDD8CE-A73F-0813-36C9-EE9E3EE43711}"/>
              </a:ext>
            </a:extLst>
          </p:cNvPr>
          <p:cNvSpPr txBox="1"/>
          <p:nvPr/>
        </p:nvSpPr>
        <p:spPr>
          <a:xfrm>
            <a:off x="762000" y="5410200"/>
            <a:ext cx="6531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2: Partial discharge measurement circuit, as per </a:t>
            </a:r>
            <a:r>
              <a:rPr lang="en-US" b="0" i="0" dirty="0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IEC 60270 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530B4B-C1B6-58F7-2C8A-5370F94CE7B9}"/>
              </a:ext>
            </a:extLst>
          </p:cNvPr>
          <p:cNvSpPr txBox="1"/>
          <p:nvPr/>
        </p:nvSpPr>
        <p:spPr>
          <a:xfrm>
            <a:off x="7372350" y="1154668"/>
            <a:ext cx="46435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Supply generator</a:t>
            </a:r>
          </a:p>
          <a:p>
            <a:pPr marL="342900" indent="-342900"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Supply transformer</a:t>
            </a:r>
          </a:p>
          <a:p>
            <a:pPr marL="342900" indent="-342900"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Test transformer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rgbClr val="000000"/>
                </a:solidFill>
                <a:highlight>
                  <a:srgbClr val="F9F9F9"/>
                </a:highlight>
                <a:latin typeface="Arial" panose="020B0604020202020204" pitchFamily="34" charset="0"/>
              </a:rPr>
              <a:t>Voltage transformer and measuring circuit</a:t>
            </a:r>
          </a:p>
          <a:p>
            <a:pPr marL="342900" indent="-342900"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Filter</a:t>
            </a:r>
          </a:p>
          <a:p>
            <a:pPr marL="342900" indent="-342900"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Measuring impedance</a:t>
            </a:r>
          </a:p>
          <a:p>
            <a:pPr marL="342900" indent="-342900"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Selective switch</a:t>
            </a:r>
          </a:p>
          <a:p>
            <a:pPr marL="342900" indent="-342900"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Measuring instrument and oscilloscope</a:t>
            </a:r>
          </a:p>
          <a:p>
            <a:r>
              <a:rPr lang="en-US" b="1" i="0" dirty="0" err="1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q</a:t>
            </a:r>
            <a:r>
              <a:rPr lang="en-US" b="1" i="0" baseline="-25000" dirty="0" err="1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o</a:t>
            </a:r>
            <a:r>
              <a:rPr lang="en-US" b="0" i="0" baseline="-25000" dirty="0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 </a:t>
            </a:r>
            <a:r>
              <a:rPr lang="en-US" b="0" i="0" dirty="0">
                <a:solidFill>
                  <a:srgbClr val="000000"/>
                </a:solidFill>
                <a:effectLst/>
                <a:highlight>
                  <a:srgbClr val="F9F9F9"/>
                </a:highlight>
                <a:latin typeface="Arial" panose="020B0604020202020204" pitchFamily="34" charset="0"/>
              </a:rPr>
              <a:t>– calibration generator</a:t>
            </a:r>
            <a:endParaRPr lang="en-US" dirty="0">
              <a:solidFill>
                <a:srgbClr val="000000"/>
              </a:solidFill>
              <a:highlight>
                <a:srgbClr val="F9F9F9"/>
              </a:highlight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AB41A1-2BDE-1952-4AFC-F2E82A93775D}"/>
              </a:ext>
            </a:extLst>
          </p:cNvPr>
          <p:cNvSpPr txBox="1"/>
          <p:nvPr/>
        </p:nvSpPr>
        <p:spPr>
          <a:xfrm>
            <a:off x="0" y="5779532"/>
            <a:ext cx="304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hlinkClick r:id="rId3"/>
              </a:rPr>
              <a:t>https://electrical-engineering-portal.com/transformer-routine-test-partial-discharge-measurement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242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12192001" cy="457199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Short-circuit and open-circuit impedance measurement test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Short-circuit and open-circuit impedance measurements are critical tests for characterizing the electrical properties of transformers.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measurements help in determining the equivalent circuit parameters, which are essential for analyzing transformer performance under different load conditions.</a:t>
            </a:r>
            <a:endParaRPr lang="en-US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Short-circuit and open-circuit impedance measurements allow the detection of faults in windings and the core.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determine the impedance of the transformer when the secondary winding is open-circuited.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test provides information about the magnetizing inductance and core losses.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determine the impedance of the transformer when the secondary winding is short-circuited.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test provides information about the winding resistance and leakage reactance.</a:t>
            </a:r>
            <a:endParaRPr lang="en-US" b="0" i="0" u="none" strike="noStrike" baseline="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23820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883C4C-00E5-D228-8A20-FB2364C15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244330"/>
            <a:ext cx="9139120" cy="3581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242E1D-AB83-EA1F-74ED-0F8694A90C01}"/>
              </a:ext>
            </a:extLst>
          </p:cNvPr>
          <p:cNvSpPr txBox="1"/>
          <p:nvPr/>
        </p:nvSpPr>
        <p:spPr>
          <a:xfrm>
            <a:off x="2057400" y="5105400"/>
            <a:ext cx="6292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3: Circuit connection for Open-circuit and short-circuit test</a:t>
            </a:r>
          </a:p>
        </p:txBody>
      </p:sp>
    </p:spTree>
    <p:extLst>
      <p:ext uri="{BB962C8B-B14F-4D97-AF65-F5344CB8AC3E}">
        <p14:creationId xmlns:p14="http://schemas.microsoft.com/office/powerpoint/2010/main" val="2118219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11008</TotalTime>
  <Words>2663</Words>
  <Application>Microsoft Office PowerPoint</Application>
  <PresentationFormat>Widescreen</PresentationFormat>
  <Paragraphs>204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Cambria Math</vt:lpstr>
      <vt:lpstr>Times New Roman</vt:lpstr>
      <vt:lpstr>Verdana</vt:lpstr>
      <vt:lpstr>Wingdings</vt:lpstr>
      <vt:lpstr>Office Theme</vt:lpstr>
      <vt:lpstr>Unit 3:  Faults in Transformers and Diagnosis (12L + 4P hours) 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Capacity Enhancement in Electrical Equipment Condition Monitoring and Fault Diagnostics</dc:title>
  <dc:creator>Dell</dc:creator>
  <cp:lastModifiedBy>Aita Bahadur Subba</cp:lastModifiedBy>
  <cp:revision>91</cp:revision>
  <dcterms:created xsi:type="dcterms:W3CDTF">2006-08-16T00:00:00Z</dcterms:created>
  <dcterms:modified xsi:type="dcterms:W3CDTF">2024-07-09T11:26:08Z</dcterms:modified>
</cp:coreProperties>
</file>