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8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29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C1C1"/>
    <a:srgbClr val="FDF7F4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97" autoAdjust="0"/>
    <p:restoredTop sz="94564" autoAdjust="0"/>
  </p:normalViewPr>
  <p:slideViewPr>
    <p:cSldViewPr>
      <p:cViewPr varScale="1">
        <p:scale>
          <a:sx n="80" d="100"/>
          <a:sy n="80" d="100"/>
        </p:scale>
        <p:origin x="994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D59E4-FC23-4F4A-884F-E63D27E1A1F5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DAD6C-F92C-43F7-BDF4-169515A33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765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DAD6C-F92C-43F7-BDF4-169515A330F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484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5CF0105-7B46-A843-88A9-9DF1ACBC9C1E}"/>
              </a:ext>
            </a:extLst>
          </p:cNvPr>
          <p:cNvSpPr/>
          <p:nvPr userDrawn="1"/>
        </p:nvSpPr>
        <p:spPr>
          <a:xfrm>
            <a:off x="0" y="6140662"/>
            <a:ext cx="121920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86000"/>
            <a:ext cx="10363200" cy="1314451"/>
          </a:xfrm>
        </p:spPr>
        <p:txBody>
          <a:bodyPr/>
          <a:lstStyle>
            <a:lvl1pPr>
              <a:defRPr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1088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35" name="AutoShape 11" descr="Royal University of Bhutan – An internationally recognized university  steeped in GNH valuesAn internationally recognized university steeped in  GNH values"/>
          <p:cNvSpPr>
            <a:spLocks noChangeAspect="1" noChangeArrowheads="1"/>
          </p:cNvSpPr>
          <p:nvPr userDrawn="1"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37" name="AutoShape 13" descr="Royal University of Bhutan – An internationally recognized university  steeped in GNH valuesAn internationally recognized university steeped in  GNH values"/>
          <p:cNvSpPr>
            <a:spLocks noChangeAspect="1" noChangeArrowheads="1"/>
          </p:cNvSpPr>
          <p:nvPr userDrawn="1"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C80DC6-84A0-1340-A0F6-9252E4184714}"/>
              </a:ext>
            </a:extLst>
          </p:cNvPr>
          <p:cNvSpPr/>
          <p:nvPr userDrawn="1"/>
        </p:nvSpPr>
        <p:spPr>
          <a:xfrm>
            <a:off x="0" y="7937"/>
            <a:ext cx="12192000" cy="2422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pic>
        <p:nvPicPr>
          <p:cNvPr id="2049" name="Picture 1" descr="page27image36985344">
            <a:extLst>
              <a:ext uri="{FF2B5EF4-FFF2-40B4-BE49-F238E27FC236}">
                <a16:creationId xmlns:a16="http://schemas.microsoft.com/office/drawing/2014/main" id="{F1A0B278-3C5C-B54D-8FBD-3FB123A6FF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0" y="657744"/>
            <a:ext cx="2895600" cy="9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EBA07CD-43C4-6847-9526-1E99807375A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600" y="287903"/>
            <a:ext cx="3098800" cy="2006417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854FFC4E-2EE0-9C48-BBC0-E95FAE294367}"/>
              </a:ext>
            </a:extLst>
          </p:cNvPr>
          <p:cNvGrpSpPr/>
          <p:nvPr userDrawn="1"/>
        </p:nvGrpSpPr>
        <p:grpSpPr>
          <a:xfrm>
            <a:off x="3118889" y="5950256"/>
            <a:ext cx="5618711" cy="899608"/>
            <a:chOff x="3086395" y="5958392"/>
            <a:chExt cx="5618711" cy="899608"/>
          </a:xfrm>
        </p:grpSpPr>
        <p:pic>
          <p:nvPicPr>
            <p:cNvPr id="20" name="Picture 2" descr="E:\Kathmandu_University_Logo.png">
              <a:extLst>
                <a:ext uri="{FF2B5EF4-FFF2-40B4-BE49-F238E27FC236}">
                  <a16:creationId xmlns:a16="http://schemas.microsoft.com/office/drawing/2014/main" id="{F5531B43-86CC-1842-A5C3-0093C775B14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18719" y="5958392"/>
              <a:ext cx="878730" cy="845341"/>
            </a:xfrm>
            <a:prstGeom prst="rect">
              <a:avLst/>
            </a:prstGeom>
            <a:noFill/>
          </p:spPr>
        </p:pic>
        <p:pic>
          <p:nvPicPr>
            <p:cNvPr id="21" name="Picture 5" descr="File:Aalto University logo.svg - Wikimedia Commons">
              <a:extLst>
                <a:ext uri="{FF2B5EF4-FFF2-40B4-BE49-F238E27FC236}">
                  <a16:creationId xmlns:a16="http://schemas.microsoft.com/office/drawing/2014/main" id="{B2F436B0-25BA-3645-BE44-0090D39F2D2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86395" y="6028606"/>
              <a:ext cx="1171419" cy="804417"/>
            </a:xfrm>
            <a:prstGeom prst="rect">
              <a:avLst/>
            </a:prstGeom>
            <a:noFill/>
          </p:spPr>
        </p:pic>
        <p:pic>
          <p:nvPicPr>
            <p:cNvPr id="22" name="Picture 7" descr="Logos, slides, good practice of using the official name and the short name  TalTech">
              <a:extLst>
                <a:ext uri="{FF2B5EF4-FFF2-40B4-BE49-F238E27FC236}">
                  <a16:creationId xmlns:a16="http://schemas.microsoft.com/office/drawing/2014/main" id="{36965192-D524-EC41-AC26-57280394C1C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61678" y="5960485"/>
              <a:ext cx="1357041" cy="897515"/>
            </a:xfrm>
            <a:prstGeom prst="rect">
              <a:avLst/>
            </a:prstGeom>
            <a:noFill/>
          </p:spPr>
        </p:pic>
        <p:pic>
          <p:nvPicPr>
            <p:cNvPr id="23" name="Picture 9" descr="Barun Multiple Campus :: Khandbari, Sankhuwasbha :: Best educational  institution in Khandbari, Sankhuwasbha">
              <a:extLst>
                <a:ext uri="{FF2B5EF4-FFF2-40B4-BE49-F238E27FC236}">
                  <a16:creationId xmlns:a16="http://schemas.microsoft.com/office/drawing/2014/main" id="{0B7EBB47-FE42-6E4B-99FF-7D2E7D2CBC9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305507" y="6012658"/>
              <a:ext cx="1853815" cy="804417"/>
            </a:xfrm>
            <a:prstGeom prst="rect">
              <a:avLst/>
            </a:prstGeom>
            <a:noFill/>
          </p:spPr>
        </p:pic>
        <p:pic>
          <p:nvPicPr>
            <p:cNvPr id="24" name="Picture 15" descr="Royal University of Bhutan – An internationally recognized university  steeped in GNH valuesAn internationally recognized university steeped in  GNH values">
              <a:extLst>
                <a:ext uri="{FF2B5EF4-FFF2-40B4-BE49-F238E27FC236}">
                  <a16:creationId xmlns:a16="http://schemas.microsoft.com/office/drawing/2014/main" id="{3EF2E694-EDAB-1C47-B91D-97425A5B9D7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772141" y="6048196"/>
              <a:ext cx="932965" cy="699724"/>
            </a:xfrm>
            <a:prstGeom prst="rect">
              <a:avLst/>
            </a:prstGeom>
            <a:noFill/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27image36985344">
            <a:extLst>
              <a:ext uri="{FF2B5EF4-FFF2-40B4-BE49-F238E27FC236}">
                <a16:creationId xmlns:a16="http://schemas.microsoft.com/office/drawing/2014/main" id="{1FD2B901-684B-9744-9E06-1E8BE856E1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5031" y="280711"/>
            <a:ext cx="2466969" cy="82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4691" y="1605125"/>
            <a:ext cx="10525969" cy="4325275"/>
          </a:xfrm>
        </p:spPr>
        <p:txBody>
          <a:bodyPr/>
          <a:lstStyle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2806" y="6381063"/>
            <a:ext cx="2844800" cy="365125"/>
          </a:xfrm>
        </p:spPr>
        <p:txBody>
          <a:bodyPr/>
          <a:lstStyle>
            <a:lvl1pPr algn="ctr">
              <a:defRPr/>
            </a:lvl1pPr>
          </a:lstStyle>
          <a:p>
            <a:pPr algn="ctr"/>
            <a:fld id="{1D8BD707-D9CF-40AE-B4C6-C98DA3205C09}" type="datetimeFigureOut">
              <a:rPr lang="en-US" smtClean="0"/>
              <a:pPr algn="ctr"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6942F44-45F5-FC46-A08A-06F359F1BA6E}"/>
              </a:ext>
            </a:extLst>
          </p:cNvPr>
          <p:cNvSpPr/>
          <p:nvPr userDrawn="1"/>
        </p:nvSpPr>
        <p:spPr>
          <a:xfrm>
            <a:off x="0" y="0"/>
            <a:ext cx="12192000" cy="228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848A920-1827-044A-AD33-6F3A30BFBBE8}"/>
              </a:ext>
            </a:extLst>
          </p:cNvPr>
          <p:cNvGrpSpPr/>
          <p:nvPr userDrawn="1"/>
        </p:nvGrpSpPr>
        <p:grpSpPr>
          <a:xfrm>
            <a:off x="3124200" y="5999555"/>
            <a:ext cx="5295605" cy="858445"/>
            <a:chOff x="3086395" y="5958392"/>
            <a:chExt cx="5618711" cy="899608"/>
          </a:xfrm>
        </p:grpSpPr>
        <p:pic>
          <p:nvPicPr>
            <p:cNvPr id="14" name="Picture 2" descr="E:\Kathmandu_University_Logo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18719" y="5958392"/>
              <a:ext cx="878730" cy="845341"/>
            </a:xfrm>
            <a:prstGeom prst="rect">
              <a:avLst/>
            </a:prstGeom>
            <a:noFill/>
          </p:spPr>
        </p:pic>
        <p:pic>
          <p:nvPicPr>
            <p:cNvPr id="35" name="Picture 5" descr="File:Aalto University logo.svg - Wikimedia Commons">
              <a:extLst>
                <a:ext uri="{FF2B5EF4-FFF2-40B4-BE49-F238E27FC236}">
                  <a16:creationId xmlns:a16="http://schemas.microsoft.com/office/drawing/2014/main" id="{A23141AD-2BDB-8340-93D5-75482C42867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86395" y="6028606"/>
              <a:ext cx="1171419" cy="804417"/>
            </a:xfrm>
            <a:prstGeom prst="rect">
              <a:avLst/>
            </a:prstGeom>
            <a:noFill/>
          </p:spPr>
        </p:pic>
        <p:pic>
          <p:nvPicPr>
            <p:cNvPr id="36" name="Picture 7" descr="Logos, slides, good practice of using the official name and the short name  TalTech">
              <a:extLst>
                <a:ext uri="{FF2B5EF4-FFF2-40B4-BE49-F238E27FC236}">
                  <a16:creationId xmlns:a16="http://schemas.microsoft.com/office/drawing/2014/main" id="{3CDA02F4-F9F6-AA43-8FF1-D9801A8DBD4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61678" y="5960485"/>
              <a:ext cx="1357041" cy="897515"/>
            </a:xfrm>
            <a:prstGeom prst="rect">
              <a:avLst/>
            </a:prstGeom>
            <a:noFill/>
          </p:spPr>
        </p:pic>
        <p:pic>
          <p:nvPicPr>
            <p:cNvPr id="38" name="Picture 9" descr="Barun Multiple Campus :: Khandbari, Sankhuwasbha :: Best educational  institution in Khandbari, Sankhuwasbha">
              <a:extLst>
                <a:ext uri="{FF2B5EF4-FFF2-40B4-BE49-F238E27FC236}">
                  <a16:creationId xmlns:a16="http://schemas.microsoft.com/office/drawing/2014/main" id="{16ED7A43-7D5E-3C49-A943-F8EC8DEF1E0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305507" y="6012658"/>
              <a:ext cx="1853815" cy="804417"/>
            </a:xfrm>
            <a:prstGeom prst="rect">
              <a:avLst/>
            </a:prstGeom>
            <a:noFill/>
          </p:spPr>
        </p:pic>
        <p:pic>
          <p:nvPicPr>
            <p:cNvPr id="39" name="Picture 15" descr="Royal University of Bhutan – An internationally recognized university  steeped in GNH valuesAn internationally recognized university steeped in  GNH values">
              <a:extLst>
                <a:ext uri="{FF2B5EF4-FFF2-40B4-BE49-F238E27FC236}">
                  <a16:creationId xmlns:a16="http://schemas.microsoft.com/office/drawing/2014/main" id="{D72B385F-A031-8C46-8412-B8954FC43A2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772141" y="6048196"/>
              <a:ext cx="932965" cy="699724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7966" y="222520"/>
            <a:ext cx="7907065" cy="1313450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B67700B-C259-4444-969D-45D11352D933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1417" y="309798"/>
            <a:ext cx="1746549" cy="1130859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5DB07-FEDE-FB45-8BB8-F7B18081D5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10820400" cy="2743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Unit 3: 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Faults in Transformers and Diagnosis (12L + 4P hours)</a:t>
            </a:r>
            <a:br>
              <a:rPr lang="en-US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NP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949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8915400" cy="457199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600" dirty="0">
                <a:solidFill>
                  <a:srgbClr val="FF0000"/>
                </a:solidFill>
                <a:latin typeface="Verdana" panose="020B0604030504040204" pitchFamily="34" charset="0"/>
              </a:rPr>
              <a:t>4. Tank</a:t>
            </a:r>
            <a:endParaRPr lang="en-US" sz="2600" b="0" i="0" u="none" strike="noStrike" baseline="0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causes of transformer tank failure:</a:t>
            </a:r>
          </a:p>
          <a:p>
            <a:pPr marL="457200" indent="-457200" algn="just"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Corrosions</a:t>
            </a:r>
          </a:p>
          <a:p>
            <a:pPr marL="457200" indent="-457200" algn="just">
              <a:buAutoNum type="arabicPeriod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stresses</a:t>
            </a:r>
          </a:p>
          <a:p>
            <a:pPr marL="457200" indent="-457200" algn="just"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flaws</a:t>
            </a:r>
          </a:p>
          <a:p>
            <a:pPr marL="457200" indent="-457200" algn="just">
              <a:buAutoNum type="arabicPeriod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damages </a:t>
            </a:r>
          </a:p>
          <a:p>
            <a:pPr marL="457200" indent="-457200" algn="just"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 defects </a:t>
            </a:r>
          </a:p>
          <a:p>
            <a:pPr marL="457200" indent="-457200" algn="just">
              <a:buAutoNum type="arabicPeriod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Maintenance issues</a:t>
            </a:r>
          </a:p>
          <a:p>
            <a:pPr marL="457200" indent="-457200" algn="just"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factors (Seismic damages, extreme weather conditions) </a:t>
            </a:r>
            <a:endParaRPr lang="en-US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1B8D0A-79DF-419A-3F2C-9B8359D2B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0200" y="693810"/>
            <a:ext cx="2875208" cy="2895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3D9E4C-568F-FD60-B230-51DBE50F3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0200" y="3602662"/>
            <a:ext cx="2875208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929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0"/>
            <a:ext cx="7268817" cy="4571999"/>
          </a:xfrm>
        </p:spPr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en-US" sz="2600" dirty="0">
                <a:solidFill>
                  <a:srgbClr val="FF0000"/>
                </a:solidFill>
                <a:latin typeface="Verdana" panose="020B0604030504040204" pitchFamily="34" charset="0"/>
              </a:rPr>
              <a:t>5. Other failures </a:t>
            </a:r>
            <a:endParaRPr lang="en-US" sz="2600" b="0" i="0" u="none" strike="noStrike" baseline="0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addition to the aforementioned damages, abnormal conditions caused by external factors can induce stresses and, consequently, faults in the transformer. </a:t>
            </a:r>
          </a:p>
          <a:p>
            <a:pPr marL="0" indent="0" algn="just">
              <a:buNone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conditions include:</a:t>
            </a:r>
          </a:p>
          <a:p>
            <a:pPr marL="457200" indent="-457200" algn="just">
              <a:buAutoNum type="arabicPeriod"/>
            </a:pPr>
            <a:r>
              <a:rPr lang="en-US" b="1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Overloading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Operating the transformer beyond its rated capacity.</a:t>
            </a:r>
          </a:p>
          <a:p>
            <a:pPr marL="457200" indent="-457200" algn="just">
              <a:buAutoNum type="arabicPeriod"/>
            </a:pPr>
            <a:r>
              <a:rPr lang="en-US" b="1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faults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Issues within the power system that affect the transformer's operation.</a:t>
            </a:r>
          </a:p>
          <a:p>
            <a:pPr marL="457200" indent="-457200" algn="just">
              <a:buAutoNum type="arabicPeriod"/>
            </a:pPr>
            <a:r>
              <a:rPr lang="en-US" b="1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Overvoltage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Abnormally high voltages in the system.</a:t>
            </a:r>
          </a:p>
          <a:p>
            <a:pPr marL="457200" indent="-457200" algn="just">
              <a:buAutoNum type="arabicPeriod"/>
            </a:pPr>
            <a:r>
              <a:rPr lang="en-US" b="1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Undervoltage operation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Operating the transformer at frequencies lower than normal.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2BE0AF-855F-4EE9-7EC6-1BB5D5FD0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8817" y="1066800"/>
            <a:ext cx="4656209" cy="2743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C8CAFB-24AB-0518-1C0F-6F4A4D233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8817" y="3694041"/>
            <a:ext cx="4656209" cy="260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819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2BE0AF-855F-4EE9-7EC6-1BB5D5FD0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1" y="1295400"/>
            <a:ext cx="6072809" cy="2743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C8CAFB-24AB-0518-1C0F-6F4A4D233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207" y="1295400"/>
            <a:ext cx="6407167" cy="26802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38AF1D-DBD8-4362-7550-F2E8F885C076}"/>
              </a:ext>
            </a:extLst>
          </p:cNvPr>
          <p:cNvSpPr txBox="1"/>
          <p:nvPr/>
        </p:nvSpPr>
        <p:spPr>
          <a:xfrm>
            <a:off x="3352800" y="4191000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DIAGNOSTICS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505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0"/>
            <a:ext cx="6781801" cy="457199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600" dirty="0">
                <a:solidFill>
                  <a:srgbClr val="FF0000"/>
                </a:solidFill>
                <a:latin typeface="Verdana" panose="020B0604030504040204" pitchFamily="34" charset="0"/>
              </a:rPr>
              <a:t>Methods</a:t>
            </a:r>
            <a:endParaRPr lang="en-US" sz="2600" b="0" i="0" u="none" strike="noStrike" baseline="0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High-voltage partial discharge tests along with electrical and acoustic detection. This measurement is the most meaningful test for identifying local faults in insulation.</a:t>
            </a:r>
          </a:p>
          <a:p>
            <a:pPr marL="0" indent="0" algn="just">
              <a:buNone/>
            </a:pP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Short-circuit and open-circuit impedance measurements allow the detection of faults in windings and the core.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A2C7F5-EFB5-4392-248F-AB0F7738C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5296" y="1235218"/>
            <a:ext cx="5436704" cy="387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784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0"/>
            <a:ext cx="6781801" cy="457199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600" dirty="0">
                <a:solidFill>
                  <a:srgbClr val="FF0000"/>
                </a:solidFill>
                <a:latin typeface="Verdana" panose="020B0604030504040204" pitchFamily="34" charset="0"/>
              </a:rPr>
              <a:t>Methods</a:t>
            </a:r>
            <a:endParaRPr lang="en-US" sz="1800" b="0" i="0" u="none" strike="noStrike" baseline="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n-US" b="0" i="0" u="none" strike="noStrike" baseline="0" dirty="0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Frequency response analysis –FRA. The analysis of amplitude-frequency characteristics is a comparative method that reveals geometric changes caused by a short circuit or vibration in the windings.</a:t>
            </a:r>
          </a:p>
          <a:p>
            <a:pPr algn="just"/>
            <a:endParaRPr lang="en-US" b="0" i="0" u="none" strike="noStrike" baseline="0" dirty="0">
              <a:solidFill>
                <a:srgbClr val="322B5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dirty="0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b="0" i="0" u="none" strike="noStrike" baseline="0" dirty="0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 of the ratio. This measurement is used to detect various short circuits on a load-regulated tap changer.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9E9E7E-943E-0F1D-B434-5F0CFD54D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1828800"/>
            <a:ext cx="5358748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847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0"/>
            <a:ext cx="6781801" cy="4571999"/>
          </a:xfrm>
        </p:spPr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en-US" sz="2600" dirty="0">
                <a:solidFill>
                  <a:srgbClr val="FF0000"/>
                </a:solidFill>
                <a:latin typeface="Verdana" panose="020B0604030504040204" pitchFamily="34" charset="0"/>
              </a:rPr>
              <a:t>Methods</a:t>
            </a:r>
            <a:endParaRPr lang="en-US" sz="1800" b="0" i="0" u="none" strike="noStrike" baseline="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and depolarization currents. This method is used for determining polarizable substances in insulation. It enables the assessment of water content in the pressboard.</a:t>
            </a:r>
          </a:p>
          <a:p>
            <a:pPr marL="0" indent="0" algn="just">
              <a:buNone/>
            </a:pPr>
            <a:endParaRPr lang="en-US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 of direct current resistance. This measurement detects short circuits and changes in resistance. It also allows for the determination of contact resistances. Recording the switching operations of load-tap changers (dynamic measurement) under load helps assess whether the contacts switch correctly.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14BE62-B692-8270-2CA5-BE8B57634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1905000"/>
            <a:ext cx="5181600" cy="395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590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71601"/>
            <a:ext cx="6629401" cy="43434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600" dirty="0">
                <a:solidFill>
                  <a:srgbClr val="FF0000"/>
                </a:solidFill>
                <a:latin typeface="Verdana" panose="020B0604030504040204" pitchFamily="34" charset="0"/>
              </a:rPr>
              <a:t>Methods</a:t>
            </a:r>
            <a:endParaRPr lang="en-US" sz="1800" b="0" i="0" u="none" strike="noStrike" baseline="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C-tan(δ) bushing measurement. Such a measurement is used to determine the aging conditions of bushing insulation.</a:t>
            </a:r>
          </a:p>
          <a:p>
            <a:pPr marL="0" indent="0" algn="just">
              <a:buNone/>
            </a:pPr>
            <a:endParaRPr lang="en-US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Oil analysis procedures provide specific information about the insulation condition from multiple aspects: the overall condition of the oil, the composition of dissolved gases, and other processes related to oil aging.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29DC7E-AA9D-0AEE-A8C2-4BEDBCE88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1320" y="1225280"/>
            <a:ext cx="544068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0624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CA6888-ED46-C871-04FB-E8A7BDF81677}"/>
              </a:ext>
            </a:extLst>
          </p:cNvPr>
          <p:cNvSpPr txBox="1"/>
          <p:nvPr/>
        </p:nvSpPr>
        <p:spPr>
          <a:xfrm>
            <a:off x="1562100" y="2286000"/>
            <a:ext cx="9067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Thanks to Mrs. </a:t>
            </a:r>
            <a:r>
              <a:rPr lang="en-US" sz="6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b="1" i="0" u="none" strike="noStrike" baseline="0" dirty="0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Karolina </a:t>
            </a:r>
            <a:r>
              <a:rPr lang="en-US" sz="6000" b="1" i="0" u="none" strike="noStrike" baseline="0" dirty="0" err="1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Kudelina</a:t>
            </a:r>
            <a:r>
              <a:rPr lang="en-US" sz="6000" b="1" i="0" u="none" strike="noStrike" baseline="0" dirty="0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the Notes. 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428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en-US" sz="1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Outlines:</a:t>
            </a:r>
          </a:p>
          <a:p>
            <a:pPr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</a:pPr>
            <a:r>
              <a:rPr lang="en-US" sz="9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Review of Transformer Construction and Operation, Behavior of Normal Transformer, Transformer Condition Indicators</a:t>
            </a:r>
            <a:r>
              <a:rPr lang="en-US" sz="9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96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</a:pPr>
            <a:r>
              <a:rPr lang="en-US" sz="9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Insulation Classes, Cooling Systems, Thermal performance of transformers: heating at constant load, heating under variable load, insulation wear and load capacity, overload; </a:t>
            </a:r>
            <a:endParaRPr lang="en-US" sz="96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</a:pPr>
            <a:r>
              <a:rPr lang="en-US" sz="9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Transformer faults: main causes, core faults, winding faults, switching failures, tanks fault, other failures; </a:t>
            </a:r>
          </a:p>
          <a:p>
            <a:pPr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</a:pPr>
            <a:r>
              <a:rPr lang="en-US" sz="96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Transformer testing and fault diagnostics: HVPD tests, Acoustic detection, short-circuit and open-circuit impedance measurement, frequency-response analysis, Polarization index, measurement of DC resistance, tan-delta tests, Dissolved Gas Analysis;</a:t>
            </a:r>
          </a:p>
          <a:p>
            <a:pPr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</a:pPr>
            <a:r>
              <a:rPr lang="en-US" sz="96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Fault simulation exercise and laboratory demonstration.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73001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 fontScale="25000" lnSpcReduction="20000"/>
          </a:bodyPr>
          <a:lstStyle/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8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Transformer faults: main causes, core faults, winding faults, switching failures, tanks fault, other failures;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80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Playing a crucial role as critical and expensive devices, transformers are essential for the integrity of electrical power and the entire electrical system.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80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same time, transformers have their operational lifespan.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80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Statistically, two-thirds of damages result from incorrect installation and operation, while one-third is due to manufacturing errors.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80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Transformer failures can be classified as follows:</a:t>
            </a:r>
          </a:p>
          <a:p>
            <a:pPr algn="just">
              <a:buAutoNum type="arabicPeriod"/>
            </a:pPr>
            <a:r>
              <a:rPr lang="en-US" sz="80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Core faults</a:t>
            </a:r>
          </a:p>
          <a:p>
            <a:pPr algn="just">
              <a:buAutoNum type="arabicPeriod"/>
            </a:pPr>
            <a:r>
              <a:rPr lang="en-US" sz="80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Winding issues</a:t>
            </a:r>
          </a:p>
          <a:p>
            <a:pPr algn="just">
              <a:buAutoNum type="arabicPeriod"/>
            </a:pPr>
            <a:r>
              <a:rPr lang="en-US" sz="80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damage</a:t>
            </a:r>
          </a:p>
          <a:p>
            <a:pPr algn="just">
              <a:buAutoNum type="arabicPeriod"/>
            </a:pPr>
            <a:r>
              <a:rPr lang="en-US" sz="80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Switching faults</a:t>
            </a:r>
          </a:p>
          <a:p>
            <a:pPr algn="just">
              <a:buAutoNum type="arabicPeriod"/>
            </a:pPr>
            <a:r>
              <a:rPr lang="en-US" sz="80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Overloading</a:t>
            </a:r>
          </a:p>
          <a:p>
            <a:pPr algn="just">
              <a:buAutoNum type="arabicPeriod"/>
            </a:pPr>
            <a:r>
              <a:rPr lang="en-US" sz="8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failure</a:t>
            </a:r>
          </a:p>
          <a:p>
            <a:pPr algn="just">
              <a:buAutoNum type="arabicPeriod"/>
            </a:pPr>
            <a:r>
              <a:rPr lang="en-US" sz="8000" dirty="0">
                <a:solidFill>
                  <a:schemeClr val="tx1"/>
                </a:solidFill>
              </a:rPr>
              <a:t>Design and Manufacturing Defects</a:t>
            </a:r>
            <a:endParaRPr lang="en-US" sz="8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AutoNum type="arabicPeriod"/>
            </a:pPr>
            <a:r>
              <a:rPr lang="en-US" sz="8000" dirty="0">
                <a:solidFill>
                  <a:schemeClr val="tx1"/>
                </a:solidFill>
              </a:rPr>
              <a:t>External Factors</a:t>
            </a:r>
          </a:p>
          <a:p>
            <a:pPr algn="just">
              <a:buAutoNum type="arabicPeriod"/>
            </a:pPr>
            <a:r>
              <a:rPr lang="en-US" sz="80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Aging an</a:t>
            </a:r>
            <a:r>
              <a:rPr lang="en-US" sz="8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wear</a:t>
            </a:r>
            <a:endParaRPr lang="en-US" sz="8000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21029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6095999" cy="457199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>
                <a:solidFill>
                  <a:srgbClr val="FF0000"/>
                </a:solidFill>
                <a:latin typeface="Verdana" panose="020B0604030504040204" pitchFamily="34" charset="0"/>
              </a:rPr>
              <a:t>1. CORE</a:t>
            </a:r>
            <a:endParaRPr lang="en-US" b="0" i="0" u="none" strike="noStrike" baseline="0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core is a fundamental component of transformers, ensuring good inductive coupling between the windings.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main cause that can lead to core faults is overheating, where high temperatures deteriorate the insulation materials and result in the hardening of the steel laminations.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Another issue is the loosening of the core clamping—fasteners become loose, causing vibrations in the outer layers of the core.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8FAE85-DF6F-FD3A-1737-9DB308695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1225280"/>
            <a:ext cx="5562600" cy="4718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52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6095999" cy="4571999"/>
          </a:xfrm>
        </p:spPr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en-US" sz="2600" dirty="0">
                <a:solidFill>
                  <a:srgbClr val="FF0000"/>
                </a:solidFill>
                <a:latin typeface="Verdana" panose="020B0604030504040204" pitchFamily="34" charset="0"/>
              </a:rPr>
              <a:t>1. CORE</a:t>
            </a:r>
            <a:endParaRPr lang="en-US" sz="2600" b="0" i="0" u="none" strike="noStrike" baseline="0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Verdana" panose="020B0604030504040204" pitchFamily="34" charset="0"/>
              </a:rPr>
              <a:t>A significant issue for transformers is the aging and wear of insulation.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Verdana" panose="020B0604030504040204" pitchFamily="34" charset="0"/>
              </a:rPr>
              <a:t>Prolonged operation of the transformer can lead to insulation wear.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Verdana" panose="020B0604030504040204" pitchFamily="34" charset="0"/>
              </a:rPr>
              <a:t>Premature wear is also observed, resulting from frequent overloads or insufficient cooling under rated load.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Verdana" panose="020B0604030504040204" pitchFamily="34" charset="0"/>
              </a:rPr>
              <a:t>Cooling conditions may deteriorate due to coil contamination or oil aging.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4347FE-7128-F527-2F7C-72E3D5A20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1447800"/>
            <a:ext cx="5912302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39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6095999" cy="4571999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sz="2600" dirty="0">
                <a:solidFill>
                  <a:srgbClr val="FF0000"/>
                </a:solidFill>
                <a:latin typeface="Verdana" panose="020B0604030504040204" pitchFamily="34" charset="0"/>
              </a:rPr>
              <a:t>2. Windings</a:t>
            </a:r>
            <a:endParaRPr lang="en-US" sz="2600" b="0" i="0" u="none" strike="noStrike" baseline="0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Failures in insulation can occur due to high humidity.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Issues with windings typically begin with interturn shorts.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preventive maintenance is not performed, an inter-turn short can escalate to a phase-to-phase or ground short.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Due to the difficulty of preventively detecting this inter-turn short, even in its early stages, it can cause serious damage.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B05BD3-D907-DAA6-021A-250C8C5CC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1418617"/>
            <a:ext cx="5867400" cy="463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194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6095999" cy="457199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600" dirty="0">
                <a:solidFill>
                  <a:srgbClr val="FF0000"/>
                </a:solidFill>
                <a:latin typeface="Verdana" panose="020B0604030504040204" pitchFamily="34" charset="0"/>
              </a:rPr>
              <a:t>3. Switching</a:t>
            </a:r>
            <a:endParaRPr lang="en-US" sz="2600" b="0" i="0" u="none" strike="noStrike" baseline="0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2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Switch failures are usually associated with the breakage of contacts between the rods under voltage and the moving rings.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2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can be caused by the formation of an oxide film on the contact elements' surfaces as well as pressure drops.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2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more complex regulators, damages typically occur due to contact burning, weakening of the strength of steel parts, wear of paper-</a:t>
            </a:r>
            <a:r>
              <a:rPr lang="en-US" sz="2200" b="0" i="0" u="none" strike="noStrike" baseline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bakelite</a:t>
            </a:r>
            <a:r>
              <a:rPr lang="en-US" sz="22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shafts, or the clogging of contactors.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7C18E1-9FCE-4D08-E568-73D59F48B6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1371600"/>
            <a:ext cx="5500911" cy="457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36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6095999" cy="457199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600" dirty="0">
                <a:solidFill>
                  <a:srgbClr val="FF0000"/>
                </a:solidFill>
                <a:latin typeface="Verdana" panose="020B0604030504040204" pitchFamily="34" charset="0"/>
              </a:rPr>
              <a:t>3. Switching</a:t>
            </a:r>
            <a:endParaRPr lang="en-US" sz="2600" b="0" i="0" u="none" strike="noStrike" baseline="0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2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Causes of switching failure in transformers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 algn="just">
              <a:buAutoNum type="arabicPeriod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</a:t>
            </a:r>
            <a:r>
              <a:rPr lang="en-US" sz="22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itching surges (slow switching causes arching and voltage surges)</a:t>
            </a:r>
          </a:p>
          <a:p>
            <a:pPr marL="457200" indent="-457200" algn="just">
              <a:buAutoNum type="arabicPeriod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Stresses on switch gears</a:t>
            </a:r>
          </a:p>
          <a:p>
            <a:pPr marL="457200" indent="-457200" algn="just">
              <a:buAutoNum type="arabicPeriod"/>
            </a:pPr>
            <a:r>
              <a:rPr lang="en-US" sz="22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2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tresses</a:t>
            </a:r>
          </a:p>
          <a:p>
            <a:pPr marL="457200" indent="-457200" algn="just">
              <a:buAutoNum type="arabicPeriod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Transient over voltages </a:t>
            </a:r>
          </a:p>
          <a:p>
            <a:pPr marL="457200" indent="-457200" algn="just">
              <a:buAutoNum type="arabicPeriod"/>
            </a:pPr>
            <a:r>
              <a:rPr lang="en-US" sz="22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Contact wares in switchgears</a:t>
            </a:r>
          </a:p>
          <a:p>
            <a:pPr marL="457200" indent="-457200" algn="just">
              <a:buAutoNum type="arabicPeriod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 errors </a:t>
            </a:r>
            <a:endParaRPr lang="en-US" sz="2200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7C18E1-9FCE-4D08-E568-73D59F48B6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1371600"/>
            <a:ext cx="5500911" cy="457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67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8915400" cy="457199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600" dirty="0">
                <a:solidFill>
                  <a:srgbClr val="FF0000"/>
                </a:solidFill>
                <a:latin typeface="Verdana" panose="020B0604030504040204" pitchFamily="34" charset="0"/>
              </a:rPr>
              <a:t>4. Tank</a:t>
            </a:r>
            <a:endParaRPr lang="en-US" sz="2600" b="0" i="0" u="none" strike="noStrike" baseline="0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Tank faults can lead to oil loss and abnormal temperature rise.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Possible causes of tank failure include poor-quality welding and insufficiently tightened seals between the tank and the cover.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repairs, it is necessary to:</a:t>
            </a:r>
          </a:p>
          <a:p>
            <a:pPr algn="just">
              <a:buAutoNum type="arabicPeriod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Clean the tank</a:t>
            </a:r>
          </a:p>
          <a:p>
            <a:pPr algn="just">
              <a:buAutoNum type="arabicPeriod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Flush the tank with warm oil</a:t>
            </a:r>
          </a:p>
          <a:p>
            <a:pPr algn="just">
              <a:buAutoNum type="arabicPeriod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the operation of the drain valve</a:t>
            </a:r>
          </a:p>
          <a:p>
            <a:pPr algn="just">
              <a:buAutoNum type="arabicPeriod"/>
            </a:pP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Weld leak points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Before advising someone to change their characters, behaviors and way of thinking, one must first have mastery of these attributes.</a:t>
            </a: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1B8D0A-79DF-419A-3F2C-9B8359D2B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0200" y="693810"/>
            <a:ext cx="2875208" cy="2895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3D9E4C-568F-FD60-B230-51DBE50F3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0200" y="3602662"/>
            <a:ext cx="2875208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592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10633</TotalTime>
  <Words>1326</Words>
  <Application>Microsoft Office PowerPoint</Application>
  <PresentationFormat>Widescreen</PresentationFormat>
  <Paragraphs>106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Verdana</vt:lpstr>
      <vt:lpstr>Wingdings</vt:lpstr>
      <vt:lpstr>Office Theme</vt:lpstr>
      <vt:lpstr>Unit 3:  Faults in Transformers and Diagnosis (12L + 4P hours) 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Before advising someone to change their characters, behaviors and way of thinking, one must first have mastery of these attributes.</vt:lpstr>
      <vt:lpstr>As learners, we must put more of an emphasis on LISTENING than on working alone!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Capacity Enhancement in Electrical Equipment Condition Monitoring and Fault Diagnostics</dc:title>
  <dc:creator>Dell</dc:creator>
  <cp:lastModifiedBy>Aita Bahadur Subba</cp:lastModifiedBy>
  <cp:revision>89</cp:revision>
  <dcterms:created xsi:type="dcterms:W3CDTF">2006-08-16T00:00:00Z</dcterms:created>
  <dcterms:modified xsi:type="dcterms:W3CDTF">2024-07-09T05:07:10Z</dcterms:modified>
</cp:coreProperties>
</file>