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8" r:id="rId2"/>
    <p:sldId id="257" r:id="rId3"/>
    <p:sldId id="293" r:id="rId4"/>
    <p:sldId id="294" r:id="rId5"/>
    <p:sldId id="295" r:id="rId6"/>
    <p:sldId id="296" r:id="rId7"/>
    <p:sldId id="297" r:id="rId8"/>
    <p:sldId id="311" r:id="rId9"/>
    <p:sldId id="313" r:id="rId10"/>
    <p:sldId id="315" r:id="rId11"/>
    <p:sldId id="317" r:id="rId12"/>
    <p:sldId id="318" r:id="rId13"/>
    <p:sldId id="319" r:id="rId14"/>
    <p:sldId id="320" r:id="rId15"/>
    <p:sldId id="321" r:id="rId16"/>
    <p:sldId id="322" r:id="rId17"/>
    <p:sldId id="324" r:id="rId18"/>
    <p:sldId id="325" r:id="rId19"/>
    <p:sldId id="326" r:id="rId20"/>
    <p:sldId id="327" r:id="rId21"/>
    <p:sldId id="328" r:id="rId22"/>
    <p:sldId id="329" r:id="rId23"/>
    <p:sldId id="330" r:id="rId24"/>
    <p:sldId id="292"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C1C1"/>
    <a:srgbClr val="FDF7F4"/>
    <a:srgbClr val="FFD5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397" autoAdjust="0"/>
    <p:restoredTop sz="94564" autoAdjust="0"/>
  </p:normalViewPr>
  <p:slideViewPr>
    <p:cSldViewPr>
      <p:cViewPr varScale="1">
        <p:scale>
          <a:sx n="80" d="100"/>
          <a:sy n="80" d="100"/>
        </p:scale>
        <p:origin x="994" y="67"/>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3D59E4-FC23-4F4A-884F-E63D27E1A1F5}" type="datetimeFigureOut">
              <a:rPr lang="en-US" smtClean="0"/>
              <a:t>7/6/2024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FDAD6C-F92C-43F7-BDF4-169515A330FD}" type="slidenum">
              <a:rPr lang="en-US" smtClean="0"/>
              <a:t>‹#›</a:t>
            </a:fld>
            <a:endParaRPr lang="en-US"/>
          </a:p>
        </p:txBody>
      </p:sp>
    </p:spTree>
    <p:extLst>
      <p:ext uri="{BB962C8B-B14F-4D97-AF65-F5344CB8AC3E}">
        <p14:creationId xmlns:p14="http://schemas.microsoft.com/office/powerpoint/2010/main" val="936765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24</a:t>
            </a:fld>
            <a:endParaRPr lang="en-US"/>
          </a:p>
        </p:txBody>
      </p:sp>
    </p:spTree>
    <p:extLst>
      <p:ext uri="{BB962C8B-B14F-4D97-AF65-F5344CB8AC3E}">
        <p14:creationId xmlns:p14="http://schemas.microsoft.com/office/powerpoint/2010/main" val="300548432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5CF0105-7B46-A843-88A9-9DF1ACBC9C1E}"/>
              </a:ext>
            </a:extLst>
          </p:cNvPr>
          <p:cNvSpPr/>
          <p:nvPr userDrawn="1"/>
        </p:nvSpPr>
        <p:spPr>
          <a:xfrm>
            <a:off x="0" y="6140662"/>
            <a:ext cx="12192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P"/>
          </a:p>
        </p:txBody>
      </p:sp>
      <p:sp>
        <p:nvSpPr>
          <p:cNvPr id="2" name="Title 1"/>
          <p:cNvSpPr>
            <a:spLocks noGrp="1"/>
          </p:cNvSpPr>
          <p:nvPr>
            <p:ph type="ctrTitle"/>
          </p:nvPr>
        </p:nvSpPr>
        <p:spPr>
          <a:xfrm>
            <a:off x="914400" y="2286000"/>
            <a:ext cx="10363200" cy="1314451"/>
          </a:xfrm>
        </p:spPr>
        <p:txBody>
          <a:bodyPr/>
          <a:lstStyle>
            <a:lvl1pPr>
              <a:defRPr b="1">
                <a:solidFill>
                  <a:srgbClr val="0070C0"/>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10880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035" name="AutoShape 11" descr="Royal University of Bhutan – An internationally recognized university  steeped in GNH valuesAn internationally recognized university steeped in  GNH values"/>
          <p:cNvSpPr>
            <a:spLocks noChangeAspect="1" noChangeArrowheads="1"/>
          </p:cNvSpPr>
          <p:nvPr userDrawn="1"/>
        </p:nvSpPr>
        <p:spPr bwMode="auto">
          <a:xfrm>
            <a:off x="207433" y="-144463"/>
            <a:ext cx="406400" cy="304801"/>
          </a:xfrm>
          <a:prstGeom prst="rect">
            <a:avLst/>
          </a:prstGeom>
          <a:noFill/>
        </p:spPr>
        <p:txBody>
          <a:bodyPr vert="horz" wrap="square" lIns="91440" tIns="45720" rIns="91440" bIns="45720" numCol="1" anchor="t" anchorCtr="0" compatLnSpc="1">
            <a:prstTxWarp prst="textNoShape">
              <a:avLst/>
            </a:prstTxWarp>
          </a:bodyPr>
          <a:lstStyle/>
          <a:p>
            <a:endParaRPr lang="en-US" sz="1800"/>
          </a:p>
        </p:txBody>
      </p:sp>
      <p:sp>
        <p:nvSpPr>
          <p:cNvPr id="1037" name="AutoShape 13" descr="Royal University of Bhutan – An internationally recognized university  steeped in GNH valuesAn internationally recognized university steeped in  GNH values"/>
          <p:cNvSpPr>
            <a:spLocks noChangeAspect="1" noChangeArrowheads="1"/>
          </p:cNvSpPr>
          <p:nvPr userDrawn="1"/>
        </p:nvSpPr>
        <p:spPr bwMode="auto">
          <a:xfrm>
            <a:off x="207433" y="-144463"/>
            <a:ext cx="406400" cy="304801"/>
          </a:xfrm>
          <a:prstGeom prst="rect">
            <a:avLst/>
          </a:prstGeom>
          <a:noFill/>
        </p:spPr>
        <p:txBody>
          <a:bodyPr vert="horz" wrap="square" lIns="91440" tIns="45720" rIns="91440" bIns="45720" numCol="1" anchor="t" anchorCtr="0" compatLnSpc="1">
            <a:prstTxWarp prst="textNoShape">
              <a:avLst/>
            </a:prstTxWarp>
          </a:bodyPr>
          <a:lstStyle/>
          <a:p>
            <a:endParaRPr lang="en-US" sz="1800"/>
          </a:p>
        </p:txBody>
      </p:sp>
      <p:sp>
        <p:nvSpPr>
          <p:cNvPr id="7" name="Rectangle 6">
            <a:extLst>
              <a:ext uri="{FF2B5EF4-FFF2-40B4-BE49-F238E27FC236}">
                <a16:creationId xmlns:a16="http://schemas.microsoft.com/office/drawing/2014/main" id="{01C80DC6-84A0-1340-A0F6-9252E4184714}"/>
              </a:ext>
            </a:extLst>
          </p:cNvPr>
          <p:cNvSpPr/>
          <p:nvPr userDrawn="1"/>
        </p:nvSpPr>
        <p:spPr>
          <a:xfrm>
            <a:off x="0" y="7937"/>
            <a:ext cx="12192000" cy="2422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P"/>
          </a:p>
        </p:txBody>
      </p:sp>
      <p:pic>
        <p:nvPicPr>
          <p:cNvPr id="2049" name="Picture 1" descr="page27image36985344">
            <a:extLst>
              <a:ext uri="{FF2B5EF4-FFF2-40B4-BE49-F238E27FC236}">
                <a16:creationId xmlns:a16="http://schemas.microsoft.com/office/drawing/2014/main" id="{F1A0B278-3C5C-B54D-8FBD-3FB123A6FF7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067800" y="657744"/>
            <a:ext cx="2895600" cy="9652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6EBA07CD-43C4-6847-9526-1E99807375A4}"/>
              </a:ext>
            </a:extLst>
          </p:cNvPr>
          <p:cNvPicPr>
            <a:picLocks noChangeAspect="1"/>
          </p:cNvPicPr>
          <p:nvPr userDrawn="1"/>
        </p:nvPicPr>
        <p:blipFill>
          <a:blip r:embed="rId3"/>
          <a:stretch>
            <a:fillRect/>
          </a:stretch>
        </p:blipFill>
        <p:spPr>
          <a:xfrm>
            <a:off x="101600" y="287903"/>
            <a:ext cx="3098800" cy="2006417"/>
          </a:xfrm>
          <a:prstGeom prst="rect">
            <a:avLst/>
          </a:prstGeom>
        </p:spPr>
      </p:pic>
      <p:grpSp>
        <p:nvGrpSpPr>
          <p:cNvPr id="19" name="Group 18">
            <a:extLst>
              <a:ext uri="{FF2B5EF4-FFF2-40B4-BE49-F238E27FC236}">
                <a16:creationId xmlns:a16="http://schemas.microsoft.com/office/drawing/2014/main" id="{854FFC4E-2EE0-9C48-BBC0-E95FAE294367}"/>
              </a:ext>
            </a:extLst>
          </p:cNvPr>
          <p:cNvGrpSpPr/>
          <p:nvPr userDrawn="1"/>
        </p:nvGrpSpPr>
        <p:grpSpPr>
          <a:xfrm>
            <a:off x="3118889" y="5950256"/>
            <a:ext cx="5618711" cy="899608"/>
            <a:chOff x="3086395" y="5958392"/>
            <a:chExt cx="5618711" cy="899608"/>
          </a:xfrm>
        </p:grpSpPr>
        <p:pic>
          <p:nvPicPr>
            <p:cNvPr id="20" name="Picture 2" descr="E:\Kathmandu_University_Logo.png">
              <a:extLst>
                <a:ext uri="{FF2B5EF4-FFF2-40B4-BE49-F238E27FC236}">
                  <a16:creationId xmlns:a16="http://schemas.microsoft.com/office/drawing/2014/main" id="{F5531B43-86CC-1842-A5C3-0093C775B148}"/>
                </a:ext>
              </a:extLst>
            </p:cNvPr>
            <p:cNvPicPr>
              <a:picLocks noChangeAspect="1" noChangeArrowheads="1"/>
            </p:cNvPicPr>
            <p:nvPr userDrawn="1"/>
          </p:nvPicPr>
          <p:blipFill>
            <a:blip r:embed="rId4" cstate="print"/>
            <a:srcRect/>
            <a:stretch>
              <a:fillRect/>
            </a:stretch>
          </p:blipFill>
          <p:spPr bwMode="auto">
            <a:xfrm>
              <a:off x="5618719" y="5958392"/>
              <a:ext cx="878730" cy="845341"/>
            </a:xfrm>
            <a:prstGeom prst="rect">
              <a:avLst/>
            </a:prstGeom>
            <a:noFill/>
          </p:spPr>
        </p:pic>
        <p:pic>
          <p:nvPicPr>
            <p:cNvPr id="21" name="Picture 5" descr="File:Aalto University logo.svg - Wikimedia Commons">
              <a:extLst>
                <a:ext uri="{FF2B5EF4-FFF2-40B4-BE49-F238E27FC236}">
                  <a16:creationId xmlns:a16="http://schemas.microsoft.com/office/drawing/2014/main" id="{B2F436B0-25BA-3645-BE44-0090D39F2D2A}"/>
                </a:ext>
              </a:extLst>
            </p:cNvPr>
            <p:cNvPicPr>
              <a:picLocks noChangeAspect="1" noChangeArrowheads="1"/>
            </p:cNvPicPr>
            <p:nvPr userDrawn="1"/>
          </p:nvPicPr>
          <p:blipFill>
            <a:blip r:embed="rId5" cstate="print"/>
            <a:srcRect/>
            <a:stretch>
              <a:fillRect/>
            </a:stretch>
          </p:blipFill>
          <p:spPr bwMode="auto">
            <a:xfrm>
              <a:off x="3086395" y="6028606"/>
              <a:ext cx="1171419" cy="804417"/>
            </a:xfrm>
            <a:prstGeom prst="rect">
              <a:avLst/>
            </a:prstGeom>
            <a:noFill/>
          </p:spPr>
        </p:pic>
        <p:pic>
          <p:nvPicPr>
            <p:cNvPr id="22" name="Picture 7" descr="Logos, slides, good practice of using the official name and the short name  TalTech">
              <a:extLst>
                <a:ext uri="{FF2B5EF4-FFF2-40B4-BE49-F238E27FC236}">
                  <a16:creationId xmlns:a16="http://schemas.microsoft.com/office/drawing/2014/main" id="{36965192-D524-EC41-AC26-57280394C1C9}"/>
                </a:ext>
              </a:extLst>
            </p:cNvPr>
            <p:cNvPicPr>
              <a:picLocks noChangeAspect="1" noChangeArrowheads="1"/>
            </p:cNvPicPr>
            <p:nvPr userDrawn="1"/>
          </p:nvPicPr>
          <p:blipFill>
            <a:blip r:embed="rId6" cstate="print"/>
            <a:srcRect/>
            <a:stretch>
              <a:fillRect/>
            </a:stretch>
          </p:blipFill>
          <p:spPr bwMode="auto">
            <a:xfrm>
              <a:off x="4261678" y="5960485"/>
              <a:ext cx="1357041" cy="897515"/>
            </a:xfrm>
            <a:prstGeom prst="rect">
              <a:avLst/>
            </a:prstGeom>
            <a:noFill/>
          </p:spPr>
        </p:pic>
        <p:pic>
          <p:nvPicPr>
            <p:cNvPr id="23" name="Picture 9" descr="Barun Multiple Campus :: Khandbari, Sankhuwasbha :: Best educational  institution in Khandbari, Sankhuwasbha">
              <a:extLst>
                <a:ext uri="{FF2B5EF4-FFF2-40B4-BE49-F238E27FC236}">
                  <a16:creationId xmlns:a16="http://schemas.microsoft.com/office/drawing/2014/main" id="{0B7EBB47-FE42-6E4B-99FF-7D2E7D2CBC9B}"/>
                </a:ext>
              </a:extLst>
            </p:cNvPr>
            <p:cNvPicPr>
              <a:picLocks noChangeAspect="1" noChangeArrowheads="1"/>
            </p:cNvPicPr>
            <p:nvPr userDrawn="1"/>
          </p:nvPicPr>
          <p:blipFill>
            <a:blip r:embed="rId7" cstate="print"/>
            <a:srcRect/>
            <a:stretch>
              <a:fillRect/>
            </a:stretch>
          </p:blipFill>
          <p:spPr bwMode="auto">
            <a:xfrm>
              <a:off x="6305507" y="6012658"/>
              <a:ext cx="1853815" cy="804417"/>
            </a:xfrm>
            <a:prstGeom prst="rect">
              <a:avLst/>
            </a:prstGeom>
            <a:noFill/>
          </p:spPr>
        </p:pic>
        <p:pic>
          <p:nvPicPr>
            <p:cNvPr id="24" name="Picture 15" descr="Royal University of Bhutan – An internationally recognized university  steeped in GNH valuesAn internationally recognized university steeped in  GNH values">
              <a:extLst>
                <a:ext uri="{FF2B5EF4-FFF2-40B4-BE49-F238E27FC236}">
                  <a16:creationId xmlns:a16="http://schemas.microsoft.com/office/drawing/2014/main" id="{3EF2E694-EDAB-1C47-B91D-97425A5B9D76}"/>
                </a:ext>
              </a:extLst>
            </p:cNvPr>
            <p:cNvPicPr>
              <a:picLocks noChangeAspect="1" noChangeArrowheads="1"/>
            </p:cNvPicPr>
            <p:nvPr userDrawn="1"/>
          </p:nvPicPr>
          <p:blipFill>
            <a:blip r:embed="rId8" cstate="print"/>
            <a:srcRect/>
            <a:stretch>
              <a:fillRect/>
            </a:stretch>
          </p:blipFill>
          <p:spPr bwMode="auto">
            <a:xfrm>
              <a:off x="7772141" y="6048196"/>
              <a:ext cx="932965" cy="699724"/>
            </a:xfrm>
            <a:prstGeom prst="rect">
              <a:avLst/>
            </a:prstGeom>
            <a:noFill/>
          </p:spPr>
        </p:pic>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1"/>
      </p:bgRef>
    </p:bg>
    <p:spTree>
      <p:nvGrpSpPr>
        <p:cNvPr id="1" name=""/>
        <p:cNvGrpSpPr/>
        <p:nvPr/>
      </p:nvGrpSpPr>
      <p:grpSpPr>
        <a:xfrm>
          <a:off x="0" y="0"/>
          <a:ext cx="0" cy="0"/>
          <a:chOff x="0" y="0"/>
          <a:chExt cx="0" cy="0"/>
        </a:xfrm>
      </p:grpSpPr>
      <p:pic>
        <p:nvPicPr>
          <p:cNvPr id="1026" name="Picture 2" descr="page27image36985344">
            <a:extLst>
              <a:ext uri="{FF2B5EF4-FFF2-40B4-BE49-F238E27FC236}">
                <a16:creationId xmlns:a16="http://schemas.microsoft.com/office/drawing/2014/main" id="{1FD2B901-684B-9744-9E06-1E8BE856E11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725031" y="280711"/>
            <a:ext cx="2466969" cy="822323"/>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944691" y="1605125"/>
            <a:ext cx="10525969" cy="4325275"/>
          </a:xfrm>
        </p:spPr>
        <p:txBody>
          <a:bodyPr/>
          <a:lstStyle>
            <a:lvl1pPr>
              <a:defRPr sz="2400">
                <a:solidFill>
                  <a:schemeClr val="tx1">
                    <a:lumMod val="65000"/>
                    <a:lumOff val="35000"/>
                  </a:schemeClr>
                </a:solidFill>
              </a:defRPr>
            </a:lvl1pPr>
            <a:lvl2pPr>
              <a:defRPr sz="24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132806" y="6381063"/>
            <a:ext cx="2844800" cy="365125"/>
          </a:xfrm>
        </p:spPr>
        <p:txBody>
          <a:bodyPr/>
          <a:lstStyle>
            <a:lvl1pPr algn="ctr">
              <a:defRPr/>
            </a:lvl1pPr>
          </a:lstStyle>
          <a:p>
            <a:pPr algn="ctr"/>
            <a:fld id="{1D8BD707-D9CF-40AE-B4C6-C98DA3205C09}" type="datetimeFigureOut">
              <a:rPr lang="en-US" smtClean="0"/>
              <a:pPr algn="ctr"/>
              <a:t>7/6/2024</a:t>
            </a:fld>
            <a:endParaRPr lang="en-US"/>
          </a:p>
        </p:txBody>
      </p:sp>
      <p:sp>
        <p:nvSpPr>
          <p:cNvPr id="5" name="Footer Placeholder 4"/>
          <p:cNvSpPr>
            <a:spLocks noGrp="1"/>
          </p:cNvSpPr>
          <p:nvPr>
            <p:ph type="ftr" sz="quarter" idx="11"/>
          </p:nvPr>
        </p:nvSpPr>
        <p:spPr>
          <a:xfrm>
            <a:off x="4165600" y="6356350"/>
            <a:ext cx="3860800" cy="365125"/>
          </a:xfrm>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5" name="Rectangle 14">
            <a:extLst>
              <a:ext uri="{FF2B5EF4-FFF2-40B4-BE49-F238E27FC236}">
                <a16:creationId xmlns:a16="http://schemas.microsoft.com/office/drawing/2014/main" id="{76942F44-45F5-FC46-A08A-06F359F1BA6E}"/>
              </a:ext>
            </a:extLst>
          </p:cNvPr>
          <p:cNvSpPr/>
          <p:nvPr userDrawn="1"/>
        </p:nvSpPr>
        <p:spPr>
          <a:xfrm>
            <a:off x="0" y="0"/>
            <a:ext cx="12192000" cy="2286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P"/>
          </a:p>
        </p:txBody>
      </p:sp>
      <p:grpSp>
        <p:nvGrpSpPr>
          <p:cNvPr id="8" name="Group 7">
            <a:extLst>
              <a:ext uri="{FF2B5EF4-FFF2-40B4-BE49-F238E27FC236}">
                <a16:creationId xmlns:a16="http://schemas.microsoft.com/office/drawing/2014/main" id="{E848A920-1827-044A-AD33-6F3A30BFBBE8}"/>
              </a:ext>
            </a:extLst>
          </p:cNvPr>
          <p:cNvGrpSpPr/>
          <p:nvPr userDrawn="1"/>
        </p:nvGrpSpPr>
        <p:grpSpPr>
          <a:xfrm>
            <a:off x="3124200" y="5999555"/>
            <a:ext cx="5295605" cy="858445"/>
            <a:chOff x="3086395" y="5958392"/>
            <a:chExt cx="5618711" cy="899608"/>
          </a:xfrm>
        </p:grpSpPr>
        <p:pic>
          <p:nvPicPr>
            <p:cNvPr id="14" name="Picture 2" descr="E:\Kathmandu_University_Logo.png"/>
            <p:cNvPicPr>
              <a:picLocks noChangeAspect="1" noChangeArrowheads="1"/>
            </p:cNvPicPr>
            <p:nvPr userDrawn="1"/>
          </p:nvPicPr>
          <p:blipFill>
            <a:blip r:embed="rId3" cstate="print"/>
            <a:srcRect/>
            <a:stretch>
              <a:fillRect/>
            </a:stretch>
          </p:blipFill>
          <p:spPr bwMode="auto">
            <a:xfrm>
              <a:off x="5618719" y="5958392"/>
              <a:ext cx="878730" cy="845341"/>
            </a:xfrm>
            <a:prstGeom prst="rect">
              <a:avLst/>
            </a:prstGeom>
            <a:noFill/>
          </p:spPr>
        </p:pic>
        <p:pic>
          <p:nvPicPr>
            <p:cNvPr id="35" name="Picture 5" descr="File:Aalto University logo.svg - Wikimedia Commons">
              <a:extLst>
                <a:ext uri="{FF2B5EF4-FFF2-40B4-BE49-F238E27FC236}">
                  <a16:creationId xmlns:a16="http://schemas.microsoft.com/office/drawing/2014/main" id="{A23141AD-2BDB-8340-93D5-75482C428679}"/>
                </a:ext>
              </a:extLst>
            </p:cNvPr>
            <p:cNvPicPr>
              <a:picLocks noChangeAspect="1" noChangeArrowheads="1"/>
            </p:cNvPicPr>
            <p:nvPr userDrawn="1"/>
          </p:nvPicPr>
          <p:blipFill>
            <a:blip r:embed="rId4" cstate="print"/>
            <a:srcRect/>
            <a:stretch>
              <a:fillRect/>
            </a:stretch>
          </p:blipFill>
          <p:spPr bwMode="auto">
            <a:xfrm>
              <a:off x="3086395" y="6028606"/>
              <a:ext cx="1171419" cy="804417"/>
            </a:xfrm>
            <a:prstGeom prst="rect">
              <a:avLst/>
            </a:prstGeom>
            <a:noFill/>
          </p:spPr>
        </p:pic>
        <p:pic>
          <p:nvPicPr>
            <p:cNvPr id="36" name="Picture 7" descr="Logos, slides, good practice of using the official name and the short name  TalTech">
              <a:extLst>
                <a:ext uri="{FF2B5EF4-FFF2-40B4-BE49-F238E27FC236}">
                  <a16:creationId xmlns:a16="http://schemas.microsoft.com/office/drawing/2014/main" id="{3CDA02F4-F9F6-AA43-8FF1-D9801A8DBD41}"/>
                </a:ext>
              </a:extLst>
            </p:cNvPr>
            <p:cNvPicPr>
              <a:picLocks noChangeAspect="1" noChangeArrowheads="1"/>
            </p:cNvPicPr>
            <p:nvPr userDrawn="1"/>
          </p:nvPicPr>
          <p:blipFill>
            <a:blip r:embed="rId5" cstate="print"/>
            <a:srcRect/>
            <a:stretch>
              <a:fillRect/>
            </a:stretch>
          </p:blipFill>
          <p:spPr bwMode="auto">
            <a:xfrm>
              <a:off x="4261678" y="5960485"/>
              <a:ext cx="1357041" cy="897515"/>
            </a:xfrm>
            <a:prstGeom prst="rect">
              <a:avLst/>
            </a:prstGeom>
            <a:noFill/>
          </p:spPr>
        </p:pic>
        <p:pic>
          <p:nvPicPr>
            <p:cNvPr id="38" name="Picture 9" descr="Barun Multiple Campus :: Khandbari, Sankhuwasbha :: Best educational  institution in Khandbari, Sankhuwasbha">
              <a:extLst>
                <a:ext uri="{FF2B5EF4-FFF2-40B4-BE49-F238E27FC236}">
                  <a16:creationId xmlns:a16="http://schemas.microsoft.com/office/drawing/2014/main" id="{16ED7A43-7D5E-3C49-A943-F8EC8DEF1E02}"/>
                </a:ext>
              </a:extLst>
            </p:cNvPr>
            <p:cNvPicPr>
              <a:picLocks noChangeAspect="1" noChangeArrowheads="1"/>
            </p:cNvPicPr>
            <p:nvPr userDrawn="1"/>
          </p:nvPicPr>
          <p:blipFill>
            <a:blip r:embed="rId6" cstate="print"/>
            <a:srcRect/>
            <a:stretch>
              <a:fillRect/>
            </a:stretch>
          </p:blipFill>
          <p:spPr bwMode="auto">
            <a:xfrm>
              <a:off x="6305507" y="6012658"/>
              <a:ext cx="1853815" cy="804417"/>
            </a:xfrm>
            <a:prstGeom prst="rect">
              <a:avLst/>
            </a:prstGeom>
            <a:noFill/>
          </p:spPr>
        </p:pic>
        <p:pic>
          <p:nvPicPr>
            <p:cNvPr id="39" name="Picture 15" descr="Royal University of Bhutan – An internationally recognized university  steeped in GNH valuesAn internationally recognized university steeped in  GNH values">
              <a:extLst>
                <a:ext uri="{FF2B5EF4-FFF2-40B4-BE49-F238E27FC236}">
                  <a16:creationId xmlns:a16="http://schemas.microsoft.com/office/drawing/2014/main" id="{D72B385F-A031-8C46-8412-B8954FC43A2E}"/>
                </a:ext>
              </a:extLst>
            </p:cNvPr>
            <p:cNvPicPr>
              <a:picLocks noChangeAspect="1" noChangeArrowheads="1"/>
            </p:cNvPicPr>
            <p:nvPr userDrawn="1"/>
          </p:nvPicPr>
          <p:blipFill>
            <a:blip r:embed="rId7" cstate="print"/>
            <a:srcRect/>
            <a:stretch>
              <a:fillRect/>
            </a:stretch>
          </p:blipFill>
          <p:spPr bwMode="auto">
            <a:xfrm>
              <a:off x="7772141" y="6048196"/>
              <a:ext cx="932965" cy="699724"/>
            </a:xfrm>
            <a:prstGeom prst="rect">
              <a:avLst/>
            </a:prstGeom>
            <a:noFill/>
          </p:spPr>
        </p:pic>
      </p:grpSp>
      <p:sp>
        <p:nvSpPr>
          <p:cNvPr id="2" name="Title 1"/>
          <p:cNvSpPr>
            <a:spLocks noGrp="1"/>
          </p:cNvSpPr>
          <p:nvPr>
            <p:ph type="title"/>
          </p:nvPr>
        </p:nvSpPr>
        <p:spPr>
          <a:xfrm>
            <a:off x="1817966" y="222520"/>
            <a:ext cx="7907065" cy="1313450"/>
          </a:xfrm>
        </p:spPr>
        <p:txBody>
          <a:bodyPr/>
          <a:lstStyle>
            <a:lvl1pPr>
              <a:defRPr>
                <a:solidFill>
                  <a:srgbClr val="0070C0"/>
                </a:solidFill>
              </a:defRPr>
            </a:lvl1pPr>
          </a:lstStyle>
          <a:p>
            <a:r>
              <a:rPr lang="en-US" dirty="0"/>
              <a:t>Click to edit Master title style</a:t>
            </a:r>
          </a:p>
        </p:txBody>
      </p:sp>
      <p:pic>
        <p:nvPicPr>
          <p:cNvPr id="16" name="Picture 15">
            <a:extLst>
              <a:ext uri="{FF2B5EF4-FFF2-40B4-BE49-F238E27FC236}">
                <a16:creationId xmlns:a16="http://schemas.microsoft.com/office/drawing/2014/main" id="{0B67700B-C259-4444-969D-45D11352D933}"/>
              </a:ext>
            </a:extLst>
          </p:cNvPr>
          <p:cNvPicPr>
            <a:picLocks noChangeAspect="1"/>
          </p:cNvPicPr>
          <p:nvPr userDrawn="1"/>
        </p:nvPicPr>
        <p:blipFill>
          <a:blip r:embed="rId8"/>
          <a:stretch>
            <a:fillRect/>
          </a:stretch>
        </p:blipFill>
        <p:spPr>
          <a:xfrm>
            <a:off x="71417" y="309798"/>
            <a:ext cx="1746549" cy="1130859"/>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7/6/2024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omgfreestudy.com/construction-of-transformer-and-transformer-parts/"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hyperlink" Target="https://eepower.com/technical-articles/transformer-core-design-and-cooling/" TargetMode="Externa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5DB07-FEDE-FB45-8BB8-F7B18081D5C7}"/>
              </a:ext>
            </a:extLst>
          </p:cNvPr>
          <p:cNvSpPr>
            <a:spLocks noGrp="1"/>
          </p:cNvSpPr>
          <p:nvPr>
            <p:ph type="ctrTitle"/>
          </p:nvPr>
        </p:nvSpPr>
        <p:spPr>
          <a:xfrm>
            <a:off x="685800" y="2057400"/>
            <a:ext cx="10820400" cy="2743200"/>
          </a:xfrm>
        </p:spPr>
        <p:txBody>
          <a:bodyPr>
            <a:normAutofit/>
          </a:bodyPr>
          <a:lstStyle/>
          <a:p>
            <a:r>
              <a:rPr lang="en-US" sz="3600" dirty="0">
                <a:solidFill>
                  <a:schemeClr val="tx1"/>
                </a:solidFill>
              </a:rPr>
              <a:t>Unit 3: </a:t>
            </a:r>
            <a:br>
              <a:rPr lang="en-US" sz="3600" dirty="0">
                <a:solidFill>
                  <a:schemeClr val="tx1"/>
                </a:solidFill>
              </a:rPr>
            </a:br>
            <a:r>
              <a:rPr lang="en-US" sz="3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Faults in Transformers and Diagnosis (12L + 4P hours)</a:t>
            </a:r>
            <a:br>
              <a:rPr lang="en-US" sz="3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endParaRPr lang="en-NP" sz="3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0949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18079" y="0"/>
            <a:ext cx="1407689" cy="1491196"/>
          </a:xfrm>
          <a:prstGeom prst="rect">
            <a:avLst/>
          </a:prstGeom>
        </p:spPr>
      </p:pic>
      <p:pic>
        <p:nvPicPr>
          <p:cNvPr id="4" name="Picture 3"/>
          <p:cNvPicPr>
            <a:picLocks noChangeAspect="1"/>
          </p:cNvPicPr>
          <p:nvPr/>
        </p:nvPicPr>
        <p:blipFill>
          <a:blip r:embed="rId3"/>
          <a:stretch>
            <a:fillRect/>
          </a:stretch>
        </p:blipFill>
        <p:spPr>
          <a:xfrm>
            <a:off x="10674055" y="14068"/>
            <a:ext cx="1353821" cy="1353821"/>
          </a:xfrm>
          <a:prstGeom prst="rect">
            <a:avLst/>
          </a:prstGeom>
        </p:spPr>
      </p:pic>
      <p:cxnSp>
        <p:nvCxnSpPr>
          <p:cNvPr id="7" name="Straight Connector 6"/>
          <p:cNvCxnSpPr/>
          <p:nvPr/>
        </p:nvCxnSpPr>
        <p:spPr>
          <a:xfrm>
            <a:off x="0" y="1378826"/>
            <a:ext cx="12192000" cy="0"/>
          </a:xfrm>
          <a:prstGeom prst="line">
            <a:avLst/>
          </a:prstGeom>
          <a:ln w="60325"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41100" y="1389764"/>
            <a:ext cx="11709797" cy="4031873"/>
          </a:xfrm>
          <a:prstGeom prst="rect">
            <a:avLst/>
          </a:prstGeom>
          <a:noFill/>
        </p:spPr>
        <p:txBody>
          <a:bodyPr wrap="square" rtlCol="0">
            <a:spAutoFit/>
          </a:bodyPr>
          <a:lstStyle/>
          <a:p>
            <a:pPr algn="just"/>
            <a:r>
              <a:rPr lang="en-US" sz="3200" b="1" dirty="0">
                <a:latin typeface="Times New Roman" panose="02020603050405020304" pitchFamily="18" charset="0"/>
                <a:cs typeface="Times New Roman" panose="02020603050405020304" pitchFamily="18" charset="0"/>
              </a:rPr>
              <a:t>Principle of Operation Transformer</a:t>
            </a:r>
          </a:p>
          <a:p>
            <a:pPr marL="457200" indent="-457200" algn="just">
              <a:buFont typeface="Wingdings" panose="05000000000000000000" pitchFamily="2" charset="2"/>
              <a:buChar char="v"/>
            </a:pPr>
            <a:r>
              <a:rPr lang="en-GB" sz="2800" dirty="0">
                <a:latin typeface="Times New Roman" panose="02020603050405020304" pitchFamily="18" charset="0"/>
                <a:cs typeface="Times New Roman" panose="02020603050405020304" pitchFamily="18" charset="0"/>
              </a:rPr>
              <a:t>A transformer is the static device which changes the alternating voltage from one level to another.</a:t>
            </a:r>
          </a:p>
          <a:p>
            <a:pPr marL="457200" indent="-457200" algn="just">
              <a:buFont typeface="Wingdings" panose="05000000000000000000" pitchFamily="2" charset="2"/>
              <a:buChar char="v"/>
            </a:pPr>
            <a:r>
              <a:rPr lang="en-GB" sz="2800" dirty="0">
                <a:latin typeface="Times New Roman" panose="02020603050405020304" pitchFamily="18" charset="0"/>
                <a:cs typeface="Times New Roman" panose="02020603050405020304" pitchFamily="18" charset="0"/>
              </a:rPr>
              <a:t> Figure 5, shows the connection diagram of transformer.</a:t>
            </a:r>
          </a:p>
          <a:p>
            <a:pPr marL="457200" indent="-457200" algn="just">
              <a:buFont typeface="Wingdings" panose="05000000000000000000" pitchFamily="2" charset="2"/>
              <a:buChar char="v"/>
            </a:pPr>
            <a:r>
              <a:rPr lang="en-GB" sz="2800" dirty="0">
                <a:latin typeface="Times New Roman" panose="02020603050405020304" pitchFamily="18" charset="0"/>
                <a:cs typeface="Times New Roman" panose="02020603050405020304" pitchFamily="18" charset="0"/>
              </a:rPr>
              <a:t>It consist of a magnetic core and two distinct windings wound over the core.</a:t>
            </a:r>
          </a:p>
          <a:p>
            <a:pPr marL="457200" indent="-457200" algn="just">
              <a:buFont typeface="Wingdings" panose="05000000000000000000" pitchFamily="2" charset="2"/>
              <a:buChar char="v"/>
            </a:pPr>
            <a:r>
              <a:rPr lang="en-GB" sz="2800" dirty="0">
                <a:latin typeface="Times New Roman" panose="02020603050405020304" pitchFamily="18" charset="0"/>
                <a:cs typeface="Times New Roman" panose="02020603050405020304" pitchFamily="18" charset="0"/>
              </a:rPr>
              <a:t>Two winding forms two independent electrical circuits where as the core forms a magnetic circuit which is common to both the windings.</a:t>
            </a:r>
          </a:p>
          <a:p>
            <a:pPr marL="457200" indent="-457200" algn="just">
              <a:buFont typeface="Wingdings" panose="05000000000000000000" pitchFamily="2" charset="2"/>
              <a:buChar char="v"/>
            </a:pPr>
            <a:r>
              <a:rPr lang="en-GB" sz="2800" dirty="0">
                <a:latin typeface="Times New Roman" panose="02020603050405020304" pitchFamily="18" charset="0"/>
                <a:cs typeface="Times New Roman" panose="02020603050405020304" pitchFamily="18" charset="0"/>
              </a:rPr>
              <a:t>The basic principle of transformer  is </a:t>
            </a:r>
            <a:r>
              <a:rPr lang="en-GB" sz="2800" b="1" dirty="0">
                <a:latin typeface="Times New Roman" panose="02020603050405020304" pitchFamily="18" charset="0"/>
                <a:cs typeface="Times New Roman" panose="02020603050405020304" pitchFamily="18" charset="0"/>
              </a:rPr>
              <a:t>“Mutual induction” </a:t>
            </a:r>
            <a:r>
              <a:rPr lang="en-GB" sz="2800" dirty="0">
                <a:latin typeface="Times New Roman" panose="02020603050405020304" pitchFamily="18" charset="0"/>
                <a:cs typeface="Times New Roman" panose="02020603050405020304" pitchFamily="18" charset="0"/>
              </a:rPr>
              <a:t>between two circuit linked by a common magnetic circuit.</a:t>
            </a:r>
          </a:p>
        </p:txBody>
      </p:sp>
      <p:sp>
        <p:nvSpPr>
          <p:cNvPr id="6" name="Rectangle 5"/>
          <p:cNvSpPr/>
          <p:nvPr/>
        </p:nvSpPr>
        <p:spPr>
          <a:xfrm>
            <a:off x="2194741" y="632386"/>
            <a:ext cx="7802517" cy="523220"/>
          </a:xfrm>
          <a:prstGeom prst="rect">
            <a:avLst/>
          </a:prstGeom>
          <a:solidFill>
            <a:srgbClr val="FFFF00"/>
          </a:solidFill>
        </p:spPr>
        <p:txBody>
          <a:bodyPr wrap="square">
            <a:spAutoFit/>
          </a:bodyPr>
          <a:lstStyle/>
          <a:p>
            <a:r>
              <a:rPr lang="en-GB" sz="2800" dirty="0">
                <a:solidFill>
                  <a:srgbClr val="00B050"/>
                </a:solidFill>
                <a:latin typeface="Times New Roman" panose="02020603050405020304" pitchFamily="18" charset="0"/>
                <a:cs typeface="Times New Roman" panose="02020603050405020304" pitchFamily="18" charset="0"/>
              </a:rPr>
              <a:t>In Pursuit of Preparing </a:t>
            </a:r>
            <a:r>
              <a:rPr lang="en-GB" sz="2800" dirty="0">
                <a:solidFill>
                  <a:srgbClr val="FF0000"/>
                </a:solidFill>
                <a:latin typeface="Times New Roman" panose="02020603050405020304" pitchFamily="18" charset="0"/>
                <a:cs typeface="Times New Roman" panose="02020603050405020304" pitchFamily="18" charset="0"/>
              </a:rPr>
              <a:t>Tomorrow's Technologists!</a:t>
            </a:r>
          </a:p>
        </p:txBody>
      </p:sp>
      <p:sp>
        <p:nvSpPr>
          <p:cNvPr id="9" name="TextBox 8"/>
          <p:cNvSpPr txBox="1"/>
          <p:nvPr/>
        </p:nvSpPr>
        <p:spPr>
          <a:xfrm>
            <a:off x="0" y="6284580"/>
            <a:ext cx="12192000" cy="707886"/>
          </a:xfrm>
          <a:prstGeom prst="rect">
            <a:avLst/>
          </a:prstGeom>
          <a:solidFill>
            <a:schemeClr val="tx2">
              <a:lumMod val="20000"/>
              <a:lumOff val="80000"/>
            </a:schemeClr>
          </a:solidFill>
        </p:spPr>
        <p:txBody>
          <a:bodyPr wrap="square" rtlCol="0">
            <a:spAutoFit/>
          </a:bodyPr>
          <a:lstStyle/>
          <a:p>
            <a:pPr lvl="0"/>
            <a:r>
              <a:rPr lang="en-US" sz="2000" dirty="0">
                <a:solidFill>
                  <a:srgbClr val="FF0000"/>
                </a:solidFill>
                <a:latin typeface="Times New Roman" panose="02020603050405020304" pitchFamily="18" charset="0"/>
                <a:cs typeface="Times New Roman" panose="02020603050405020304" pitchFamily="18" charset="0"/>
              </a:rPr>
              <a:t>The Junk of words </a:t>
            </a:r>
            <a:r>
              <a:rPr lang="en-US" sz="2000" dirty="0">
                <a:solidFill>
                  <a:srgbClr val="C00000"/>
                </a:solidFill>
                <a:latin typeface="Times New Roman" panose="02020603050405020304" pitchFamily="18" charset="0"/>
                <a:cs typeface="Times New Roman" panose="02020603050405020304" pitchFamily="18" charset="0"/>
              </a:rPr>
              <a:t>“God”, </a:t>
            </a:r>
            <a:r>
              <a:rPr lang="en-US" sz="2000" dirty="0">
                <a:solidFill>
                  <a:srgbClr val="002060"/>
                </a:solidFill>
                <a:latin typeface="Times New Roman" panose="02020603050405020304" pitchFamily="18" charset="0"/>
                <a:cs typeface="Times New Roman" panose="02020603050405020304" pitchFamily="18" charset="0"/>
              </a:rPr>
              <a:t>“belief”, </a:t>
            </a:r>
            <a:r>
              <a:rPr lang="en-US" sz="2000" dirty="0">
                <a:solidFill>
                  <a:srgbClr val="7030A0"/>
                </a:solidFill>
                <a:latin typeface="Times New Roman" panose="02020603050405020304" pitchFamily="18" charset="0"/>
                <a:cs typeface="Times New Roman" panose="02020603050405020304" pitchFamily="18" charset="0"/>
              </a:rPr>
              <a:t>“faith”, </a:t>
            </a:r>
            <a:r>
              <a:rPr lang="en-US" sz="2000" dirty="0">
                <a:solidFill>
                  <a:srgbClr val="0070C0"/>
                </a:solidFill>
                <a:latin typeface="Times New Roman" panose="02020603050405020304" pitchFamily="18" charset="0"/>
                <a:cs typeface="Times New Roman" panose="02020603050405020304" pitchFamily="18" charset="0"/>
              </a:rPr>
              <a:t>“money” </a:t>
            </a:r>
            <a:r>
              <a:rPr lang="en-US" sz="2000" dirty="0">
                <a:solidFill>
                  <a:srgbClr val="002060"/>
                </a:solidFill>
                <a:latin typeface="Times New Roman" panose="02020603050405020304" pitchFamily="18" charset="0"/>
                <a:cs typeface="Times New Roman" panose="02020603050405020304" pitchFamily="18" charset="0"/>
              </a:rPr>
              <a:t>and “desire” </a:t>
            </a:r>
            <a:r>
              <a:rPr lang="en-US" sz="2000" dirty="0">
                <a:solidFill>
                  <a:srgbClr val="00B050"/>
                </a:solidFill>
                <a:latin typeface="Times New Roman" panose="02020603050405020304" pitchFamily="18" charset="0"/>
                <a:cs typeface="Times New Roman" panose="02020603050405020304" pitchFamily="18" charset="0"/>
              </a:rPr>
              <a:t>has completely corrupted our brains,</a:t>
            </a:r>
            <a:r>
              <a:rPr lang="en-US" sz="2000" dirty="0">
                <a:solidFill>
                  <a:srgbClr val="FF0000"/>
                </a:solidFill>
                <a:latin typeface="Times New Roman" panose="02020603050405020304" pitchFamily="18" charset="0"/>
                <a:cs typeface="Times New Roman" panose="02020603050405020304" pitchFamily="18" charset="0"/>
              </a:rPr>
              <a:t> </a:t>
            </a:r>
            <a:r>
              <a:rPr lang="en-US" sz="2000" dirty="0">
                <a:solidFill>
                  <a:srgbClr val="002060"/>
                </a:solidFill>
                <a:latin typeface="Times New Roman" panose="02020603050405020304" pitchFamily="18" charset="0"/>
                <a:cs typeface="Times New Roman" panose="02020603050405020304" pitchFamily="18" charset="0"/>
              </a:rPr>
              <a:t>thus,</a:t>
            </a:r>
            <a:r>
              <a:rPr lang="en-US" sz="2000" dirty="0">
                <a:solidFill>
                  <a:srgbClr val="FF0000"/>
                </a:solidFill>
                <a:latin typeface="Times New Roman" panose="02020603050405020304" pitchFamily="18" charset="0"/>
                <a:cs typeface="Times New Roman" panose="02020603050405020304" pitchFamily="18" charset="0"/>
              </a:rPr>
              <a:t> </a:t>
            </a:r>
            <a:r>
              <a:rPr lang="en-US" sz="2000" dirty="0">
                <a:solidFill>
                  <a:srgbClr val="0070C0"/>
                </a:solidFill>
                <a:latin typeface="Times New Roman" panose="02020603050405020304" pitchFamily="18" charset="0"/>
                <a:cs typeface="Times New Roman" panose="02020603050405020304" pitchFamily="18" charset="0"/>
              </a:rPr>
              <a:t>if you want to clean it up, </a:t>
            </a:r>
            <a:r>
              <a:rPr lang="en-US" sz="2000" dirty="0">
                <a:latin typeface="Times New Roman" panose="02020603050405020304" pitchFamily="18" charset="0"/>
                <a:cs typeface="Times New Roman" panose="02020603050405020304" pitchFamily="18" charset="0"/>
              </a:rPr>
              <a:t>start looking for the truth.</a:t>
            </a:r>
            <a:endParaRPr lang="en-GB"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9054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18079" y="0"/>
            <a:ext cx="1407689" cy="1491196"/>
          </a:xfrm>
          <a:prstGeom prst="rect">
            <a:avLst/>
          </a:prstGeom>
        </p:spPr>
      </p:pic>
      <p:pic>
        <p:nvPicPr>
          <p:cNvPr id="4" name="Picture 3"/>
          <p:cNvPicPr>
            <a:picLocks noChangeAspect="1"/>
          </p:cNvPicPr>
          <p:nvPr/>
        </p:nvPicPr>
        <p:blipFill>
          <a:blip r:embed="rId3"/>
          <a:stretch>
            <a:fillRect/>
          </a:stretch>
        </p:blipFill>
        <p:spPr>
          <a:xfrm>
            <a:off x="10674055" y="14068"/>
            <a:ext cx="1353821" cy="1353821"/>
          </a:xfrm>
          <a:prstGeom prst="rect">
            <a:avLst/>
          </a:prstGeom>
        </p:spPr>
      </p:pic>
      <p:cxnSp>
        <p:nvCxnSpPr>
          <p:cNvPr id="7" name="Straight Connector 6"/>
          <p:cNvCxnSpPr/>
          <p:nvPr/>
        </p:nvCxnSpPr>
        <p:spPr>
          <a:xfrm>
            <a:off x="0" y="1378826"/>
            <a:ext cx="12192000" cy="0"/>
          </a:xfrm>
          <a:prstGeom prst="line">
            <a:avLst/>
          </a:prstGeom>
          <a:ln w="60325"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2194741" y="632386"/>
            <a:ext cx="7802517" cy="523220"/>
          </a:xfrm>
          <a:prstGeom prst="rect">
            <a:avLst/>
          </a:prstGeom>
          <a:solidFill>
            <a:srgbClr val="FFFF00"/>
          </a:solidFill>
        </p:spPr>
        <p:txBody>
          <a:bodyPr wrap="square">
            <a:spAutoFit/>
          </a:bodyPr>
          <a:lstStyle/>
          <a:p>
            <a:r>
              <a:rPr lang="en-GB" sz="2800" dirty="0">
                <a:solidFill>
                  <a:srgbClr val="00B050"/>
                </a:solidFill>
                <a:latin typeface="Times New Roman" panose="02020603050405020304" pitchFamily="18" charset="0"/>
                <a:cs typeface="Times New Roman" panose="02020603050405020304" pitchFamily="18" charset="0"/>
              </a:rPr>
              <a:t>In Pursuit of Preparing </a:t>
            </a:r>
            <a:r>
              <a:rPr lang="en-GB" sz="2800" dirty="0">
                <a:solidFill>
                  <a:srgbClr val="FF0000"/>
                </a:solidFill>
                <a:latin typeface="Times New Roman" panose="02020603050405020304" pitchFamily="18" charset="0"/>
                <a:cs typeface="Times New Roman" panose="02020603050405020304" pitchFamily="18" charset="0"/>
              </a:rPr>
              <a:t>Tomorrow's Technologists!</a:t>
            </a:r>
          </a:p>
        </p:txBody>
      </p:sp>
      <p:sp>
        <p:nvSpPr>
          <p:cNvPr id="9" name="TextBox 8"/>
          <p:cNvSpPr txBox="1"/>
          <p:nvPr/>
        </p:nvSpPr>
        <p:spPr>
          <a:xfrm>
            <a:off x="0" y="6284580"/>
            <a:ext cx="12192000" cy="707886"/>
          </a:xfrm>
          <a:prstGeom prst="rect">
            <a:avLst/>
          </a:prstGeom>
          <a:solidFill>
            <a:schemeClr val="tx2">
              <a:lumMod val="20000"/>
              <a:lumOff val="80000"/>
            </a:schemeClr>
          </a:solidFill>
        </p:spPr>
        <p:txBody>
          <a:bodyPr wrap="square" rtlCol="0">
            <a:spAutoFit/>
          </a:bodyPr>
          <a:lstStyle/>
          <a:p>
            <a:pPr lvl="0"/>
            <a:r>
              <a:rPr lang="en-US" sz="2000" dirty="0">
                <a:solidFill>
                  <a:srgbClr val="FF0000"/>
                </a:solidFill>
                <a:latin typeface="Times New Roman" panose="02020603050405020304" pitchFamily="18" charset="0"/>
                <a:cs typeface="Times New Roman" panose="02020603050405020304" pitchFamily="18" charset="0"/>
              </a:rPr>
              <a:t>The Junk of words </a:t>
            </a:r>
            <a:r>
              <a:rPr lang="en-US" sz="2000" dirty="0">
                <a:solidFill>
                  <a:srgbClr val="C00000"/>
                </a:solidFill>
                <a:latin typeface="Times New Roman" panose="02020603050405020304" pitchFamily="18" charset="0"/>
                <a:cs typeface="Times New Roman" panose="02020603050405020304" pitchFamily="18" charset="0"/>
              </a:rPr>
              <a:t>“God”, </a:t>
            </a:r>
            <a:r>
              <a:rPr lang="en-US" sz="2000" dirty="0">
                <a:solidFill>
                  <a:srgbClr val="002060"/>
                </a:solidFill>
                <a:latin typeface="Times New Roman" panose="02020603050405020304" pitchFamily="18" charset="0"/>
                <a:cs typeface="Times New Roman" panose="02020603050405020304" pitchFamily="18" charset="0"/>
              </a:rPr>
              <a:t>“belief”, </a:t>
            </a:r>
            <a:r>
              <a:rPr lang="en-US" sz="2000" dirty="0">
                <a:solidFill>
                  <a:srgbClr val="7030A0"/>
                </a:solidFill>
                <a:latin typeface="Times New Roman" panose="02020603050405020304" pitchFamily="18" charset="0"/>
                <a:cs typeface="Times New Roman" panose="02020603050405020304" pitchFamily="18" charset="0"/>
              </a:rPr>
              <a:t>“faith”, </a:t>
            </a:r>
            <a:r>
              <a:rPr lang="en-US" sz="2000" dirty="0">
                <a:solidFill>
                  <a:srgbClr val="0070C0"/>
                </a:solidFill>
                <a:latin typeface="Times New Roman" panose="02020603050405020304" pitchFamily="18" charset="0"/>
                <a:cs typeface="Times New Roman" panose="02020603050405020304" pitchFamily="18" charset="0"/>
              </a:rPr>
              <a:t>“money” </a:t>
            </a:r>
            <a:r>
              <a:rPr lang="en-US" sz="2000" dirty="0">
                <a:solidFill>
                  <a:srgbClr val="002060"/>
                </a:solidFill>
                <a:latin typeface="Times New Roman" panose="02020603050405020304" pitchFamily="18" charset="0"/>
                <a:cs typeface="Times New Roman" panose="02020603050405020304" pitchFamily="18" charset="0"/>
              </a:rPr>
              <a:t>and “desire” </a:t>
            </a:r>
            <a:r>
              <a:rPr lang="en-US" sz="2000" dirty="0">
                <a:solidFill>
                  <a:srgbClr val="00B050"/>
                </a:solidFill>
                <a:latin typeface="Times New Roman" panose="02020603050405020304" pitchFamily="18" charset="0"/>
                <a:cs typeface="Times New Roman" panose="02020603050405020304" pitchFamily="18" charset="0"/>
              </a:rPr>
              <a:t>has completely corrupted our brains,</a:t>
            </a:r>
            <a:r>
              <a:rPr lang="en-US" sz="2000" dirty="0">
                <a:solidFill>
                  <a:srgbClr val="FF0000"/>
                </a:solidFill>
                <a:latin typeface="Times New Roman" panose="02020603050405020304" pitchFamily="18" charset="0"/>
                <a:cs typeface="Times New Roman" panose="02020603050405020304" pitchFamily="18" charset="0"/>
              </a:rPr>
              <a:t> </a:t>
            </a:r>
            <a:r>
              <a:rPr lang="en-US" sz="2000" dirty="0">
                <a:solidFill>
                  <a:srgbClr val="002060"/>
                </a:solidFill>
                <a:latin typeface="Times New Roman" panose="02020603050405020304" pitchFamily="18" charset="0"/>
                <a:cs typeface="Times New Roman" panose="02020603050405020304" pitchFamily="18" charset="0"/>
              </a:rPr>
              <a:t>thus,</a:t>
            </a:r>
            <a:r>
              <a:rPr lang="en-US" sz="2000" dirty="0">
                <a:solidFill>
                  <a:srgbClr val="FF0000"/>
                </a:solidFill>
                <a:latin typeface="Times New Roman" panose="02020603050405020304" pitchFamily="18" charset="0"/>
                <a:cs typeface="Times New Roman" panose="02020603050405020304" pitchFamily="18" charset="0"/>
              </a:rPr>
              <a:t> </a:t>
            </a:r>
            <a:r>
              <a:rPr lang="en-US" sz="2000" dirty="0">
                <a:solidFill>
                  <a:srgbClr val="0070C0"/>
                </a:solidFill>
                <a:latin typeface="Times New Roman" panose="02020603050405020304" pitchFamily="18" charset="0"/>
                <a:cs typeface="Times New Roman" panose="02020603050405020304" pitchFamily="18" charset="0"/>
              </a:rPr>
              <a:t>if you want to clean it up, </a:t>
            </a:r>
            <a:r>
              <a:rPr lang="en-US" sz="2000" dirty="0">
                <a:latin typeface="Times New Roman" panose="02020603050405020304" pitchFamily="18" charset="0"/>
                <a:cs typeface="Times New Roman" panose="02020603050405020304" pitchFamily="18" charset="0"/>
              </a:rPr>
              <a:t>start looking for the truth.</a:t>
            </a:r>
            <a:endParaRPr lang="en-GB" sz="2000"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4"/>
          <a:stretch>
            <a:fillRect/>
          </a:stretch>
        </p:blipFill>
        <p:spPr>
          <a:xfrm>
            <a:off x="1221882" y="1389763"/>
            <a:ext cx="9731681" cy="4173909"/>
          </a:xfrm>
          <a:prstGeom prst="rect">
            <a:avLst/>
          </a:prstGeom>
        </p:spPr>
      </p:pic>
      <p:sp>
        <p:nvSpPr>
          <p:cNvPr id="5" name="TextBox 4"/>
          <p:cNvSpPr txBox="1"/>
          <p:nvPr/>
        </p:nvSpPr>
        <p:spPr>
          <a:xfrm>
            <a:off x="4340180" y="5617245"/>
            <a:ext cx="4363439" cy="369332"/>
          </a:xfrm>
          <a:prstGeom prst="rect">
            <a:avLst/>
          </a:prstGeom>
          <a:noFill/>
        </p:spPr>
        <p:txBody>
          <a:bodyPr wrap="none" rtlCol="0">
            <a:spAutoFit/>
          </a:bodyPr>
          <a:lstStyle/>
          <a:p>
            <a:r>
              <a:rPr lang="en-GB" dirty="0"/>
              <a:t>Figure 5: Connection diagram of transformer</a:t>
            </a:r>
          </a:p>
        </p:txBody>
      </p:sp>
    </p:spTree>
    <p:extLst>
      <p:ext uri="{BB962C8B-B14F-4D97-AF65-F5344CB8AC3E}">
        <p14:creationId xmlns:p14="http://schemas.microsoft.com/office/powerpoint/2010/main" val="41470104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18079" y="0"/>
            <a:ext cx="1407689" cy="1491196"/>
          </a:xfrm>
          <a:prstGeom prst="rect">
            <a:avLst/>
          </a:prstGeom>
        </p:spPr>
      </p:pic>
      <p:pic>
        <p:nvPicPr>
          <p:cNvPr id="4" name="Picture 3"/>
          <p:cNvPicPr>
            <a:picLocks noChangeAspect="1"/>
          </p:cNvPicPr>
          <p:nvPr/>
        </p:nvPicPr>
        <p:blipFill>
          <a:blip r:embed="rId3"/>
          <a:stretch>
            <a:fillRect/>
          </a:stretch>
        </p:blipFill>
        <p:spPr>
          <a:xfrm>
            <a:off x="10674055" y="14068"/>
            <a:ext cx="1353821" cy="1353821"/>
          </a:xfrm>
          <a:prstGeom prst="rect">
            <a:avLst/>
          </a:prstGeom>
        </p:spPr>
      </p:pic>
      <p:cxnSp>
        <p:nvCxnSpPr>
          <p:cNvPr id="7" name="Straight Connector 6"/>
          <p:cNvCxnSpPr/>
          <p:nvPr/>
        </p:nvCxnSpPr>
        <p:spPr>
          <a:xfrm>
            <a:off x="0" y="1378826"/>
            <a:ext cx="12192000" cy="0"/>
          </a:xfrm>
          <a:prstGeom prst="line">
            <a:avLst/>
          </a:prstGeom>
          <a:ln w="60325"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41100" y="1389764"/>
            <a:ext cx="11709797" cy="4662815"/>
          </a:xfrm>
          <a:prstGeom prst="rect">
            <a:avLst/>
          </a:prstGeom>
          <a:noFill/>
        </p:spPr>
        <p:txBody>
          <a:bodyPr wrap="square" rtlCol="0">
            <a:spAutoFit/>
          </a:bodyPr>
          <a:lstStyle/>
          <a:p>
            <a:pPr marL="457200" indent="-457200" algn="just">
              <a:buFont typeface="Wingdings" panose="05000000000000000000" pitchFamily="2" charset="2"/>
              <a:buChar char="v"/>
            </a:pPr>
            <a:r>
              <a:rPr lang="en-GB" sz="2700" dirty="0">
                <a:latin typeface="Times New Roman" panose="02020603050405020304" pitchFamily="18" charset="0"/>
                <a:cs typeface="Times New Roman" panose="02020603050405020304" pitchFamily="18" charset="0"/>
              </a:rPr>
              <a:t>If one winding is connected to AC supply, an alternating flux is established in the core due to alternating current.</a:t>
            </a:r>
          </a:p>
          <a:p>
            <a:pPr marL="457200" indent="-457200" algn="just">
              <a:buFont typeface="Wingdings" panose="05000000000000000000" pitchFamily="2" charset="2"/>
              <a:buChar char="v"/>
            </a:pPr>
            <a:r>
              <a:rPr lang="en-GB" sz="2700" dirty="0">
                <a:latin typeface="Times New Roman" panose="02020603050405020304" pitchFamily="18" charset="0"/>
                <a:cs typeface="Times New Roman" panose="02020603050405020304" pitchFamily="18" charset="0"/>
              </a:rPr>
              <a:t>Most of this flux links with the other windings.</a:t>
            </a:r>
          </a:p>
          <a:p>
            <a:pPr marL="457200" indent="-457200" algn="just">
              <a:buFont typeface="Wingdings" panose="05000000000000000000" pitchFamily="2" charset="2"/>
              <a:buChar char="v"/>
            </a:pPr>
            <a:r>
              <a:rPr lang="en-GB" sz="2700" dirty="0">
                <a:latin typeface="Times New Roman" panose="02020603050405020304" pitchFamily="18" charset="0"/>
                <a:cs typeface="Times New Roman" panose="02020603050405020304" pitchFamily="18" charset="0"/>
              </a:rPr>
              <a:t>This produce </a:t>
            </a:r>
            <a:r>
              <a:rPr lang="en-GB" sz="2700" b="1" dirty="0">
                <a:latin typeface="Times New Roman" panose="02020603050405020304" pitchFamily="18" charset="0"/>
                <a:cs typeface="Times New Roman" panose="02020603050405020304" pitchFamily="18" charset="0"/>
              </a:rPr>
              <a:t>mutually induced </a:t>
            </a:r>
            <a:r>
              <a:rPr lang="en-GB" sz="2700" b="1" dirty="0" err="1">
                <a:latin typeface="Times New Roman" panose="02020603050405020304" pitchFamily="18" charset="0"/>
                <a:cs typeface="Times New Roman" panose="02020603050405020304" pitchFamily="18" charset="0"/>
              </a:rPr>
              <a:t>e.m.f</a:t>
            </a:r>
            <a:r>
              <a:rPr lang="en-GB" sz="2700" b="1" dirty="0">
                <a:latin typeface="Times New Roman" panose="02020603050405020304" pitchFamily="18" charset="0"/>
                <a:cs typeface="Times New Roman" panose="02020603050405020304" pitchFamily="18" charset="0"/>
              </a:rPr>
              <a:t>. in that winding</a:t>
            </a:r>
            <a:r>
              <a:rPr lang="en-GB" sz="2700" dirty="0">
                <a:latin typeface="Times New Roman" panose="02020603050405020304" pitchFamily="18" charset="0"/>
                <a:cs typeface="Times New Roman" panose="02020603050405020304" pitchFamily="18" charset="0"/>
              </a:rPr>
              <a:t>.</a:t>
            </a:r>
          </a:p>
          <a:p>
            <a:pPr marL="457200" indent="-457200" algn="just">
              <a:buFont typeface="Wingdings" panose="05000000000000000000" pitchFamily="2" charset="2"/>
              <a:buChar char="v"/>
            </a:pPr>
            <a:r>
              <a:rPr lang="en-GB" sz="2700" dirty="0">
                <a:latin typeface="Times New Roman" panose="02020603050405020304" pitchFamily="18" charset="0"/>
                <a:cs typeface="Times New Roman" panose="02020603050405020304" pitchFamily="18" charset="0"/>
              </a:rPr>
              <a:t>If circuit of second winding is closed, a current flow on it and therefore electrical energy is transformed from first winding to second winding.</a:t>
            </a:r>
          </a:p>
          <a:p>
            <a:pPr marL="457200" indent="-457200" algn="just">
              <a:buFont typeface="Wingdings" panose="05000000000000000000" pitchFamily="2" charset="2"/>
              <a:buChar char="v"/>
            </a:pPr>
            <a:r>
              <a:rPr lang="en-GB" sz="2700" dirty="0">
                <a:latin typeface="Times New Roman" panose="02020603050405020304" pitchFamily="18" charset="0"/>
                <a:cs typeface="Times New Roman" panose="02020603050405020304" pitchFamily="18" charset="0"/>
              </a:rPr>
              <a:t>Here the input and out put frequency is constant (i.e. frequency of supply voltage at primary side and frequency of induced voltage at secondary side is same).</a:t>
            </a:r>
          </a:p>
          <a:p>
            <a:pPr marL="457200" indent="-457200" algn="just">
              <a:buFont typeface="Wingdings" panose="05000000000000000000" pitchFamily="2" charset="2"/>
              <a:buChar char="v"/>
            </a:pPr>
            <a:r>
              <a:rPr lang="en-GB" sz="2700" dirty="0">
                <a:latin typeface="Times New Roman" panose="02020603050405020304" pitchFamily="18" charset="0"/>
                <a:cs typeface="Times New Roman" panose="02020603050405020304" pitchFamily="18" charset="0"/>
              </a:rPr>
              <a:t>The first winding which is connected to supply side is called primary winding whereas other winding to which load is connected is called secondary winding.</a:t>
            </a:r>
          </a:p>
        </p:txBody>
      </p:sp>
      <p:sp>
        <p:nvSpPr>
          <p:cNvPr id="6" name="Rectangle 5"/>
          <p:cNvSpPr/>
          <p:nvPr/>
        </p:nvSpPr>
        <p:spPr>
          <a:xfrm>
            <a:off x="2194741" y="632386"/>
            <a:ext cx="7802517" cy="523220"/>
          </a:xfrm>
          <a:prstGeom prst="rect">
            <a:avLst/>
          </a:prstGeom>
          <a:solidFill>
            <a:srgbClr val="FFFF00"/>
          </a:solidFill>
        </p:spPr>
        <p:txBody>
          <a:bodyPr wrap="square">
            <a:spAutoFit/>
          </a:bodyPr>
          <a:lstStyle/>
          <a:p>
            <a:r>
              <a:rPr lang="en-GB" sz="2800" dirty="0">
                <a:solidFill>
                  <a:srgbClr val="00B050"/>
                </a:solidFill>
                <a:latin typeface="Times New Roman" panose="02020603050405020304" pitchFamily="18" charset="0"/>
                <a:cs typeface="Times New Roman" panose="02020603050405020304" pitchFamily="18" charset="0"/>
              </a:rPr>
              <a:t>In Pursuit of Preparing </a:t>
            </a:r>
            <a:r>
              <a:rPr lang="en-GB" sz="2800" dirty="0">
                <a:solidFill>
                  <a:srgbClr val="FF0000"/>
                </a:solidFill>
                <a:latin typeface="Times New Roman" panose="02020603050405020304" pitchFamily="18" charset="0"/>
                <a:cs typeface="Times New Roman" panose="02020603050405020304" pitchFamily="18" charset="0"/>
              </a:rPr>
              <a:t>Tomorrow's Technologists!</a:t>
            </a:r>
          </a:p>
        </p:txBody>
      </p:sp>
      <p:sp>
        <p:nvSpPr>
          <p:cNvPr id="9" name="TextBox 8"/>
          <p:cNvSpPr txBox="1"/>
          <p:nvPr/>
        </p:nvSpPr>
        <p:spPr>
          <a:xfrm>
            <a:off x="0" y="6284580"/>
            <a:ext cx="12192000" cy="707886"/>
          </a:xfrm>
          <a:prstGeom prst="rect">
            <a:avLst/>
          </a:prstGeom>
          <a:solidFill>
            <a:schemeClr val="tx2">
              <a:lumMod val="20000"/>
              <a:lumOff val="80000"/>
            </a:schemeClr>
          </a:solidFill>
        </p:spPr>
        <p:txBody>
          <a:bodyPr wrap="square" rtlCol="0">
            <a:spAutoFit/>
          </a:bodyPr>
          <a:lstStyle/>
          <a:p>
            <a:pPr lvl="0"/>
            <a:r>
              <a:rPr lang="en-US" sz="2000" dirty="0">
                <a:solidFill>
                  <a:srgbClr val="FF0000"/>
                </a:solidFill>
                <a:latin typeface="Times New Roman" panose="02020603050405020304" pitchFamily="18" charset="0"/>
                <a:cs typeface="Times New Roman" panose="02020603050405020304" pitchFamily="18" charset="0"/>
              </a:rPr>
              <a:t>The Junk of words </a:t>
            </a:r>
            <a:r>
              <a:rPr lang="en-US" sz="2000" dirty="0">
                <a:solidFill>
                  <a:srgbClr val="C00000"/>
                </a:solidFill>
                <a:latin typeface="Times New Roman" panose="02020603050405020304" pitchFamily="18" charset="0"/>
                <a:cs typeface="Times New Roman" panose="02020603050405020304" pitchFamily="18" charset="0"/>
              </a:rPr>
              <a:t>“God”, </a:t>
            </a:r>
            <a:r>
              <a:rPr lang="en-US" sz="2000" dirty="0">
                <a:solidFill>
                  <a:srgbClr val="002060"/>
                </a:solidFill>
                <a:latin typeface="Times New Roman" panose="02020603050405020304" pitchFamily="18" charset="0"/>
                <a:cs typeface="Times New Roman" panose="02020603050405020304" pitchFamily="18" charset="0"/>
              </a:rPr>
              <a:t>“belief”, </a:t>
            </a:r>
            <a:r>
              <a:rPr lang="en-US" sz="2000" dirty="0">
                <a:solidFill>
                  <a:srgbClr val="7030A0"/>
                </a:solidFill>
                <a:latin typeface="Times New Roman" panose="02020603050405020304" pitchFamily="18" charset="0"/>
                <a:cs typeface="Times New Roman" panose="02020603050405020304" pitchFamily="18" charset="0"/>
              </a:rPr>
              <a:t>“faith”, </a:t>
            </a:r>
            <a:r>
              <a:rPr lang="en-US" sz="2000" dirty="0">
                <a:solidFill>
                  <a:srgbClr val="0070C0"/>
                </a:solidFill>
                <a:latin typeface="Times New Roman" panose="02020603050405020304" pitchFamily="18" charset="0"/>
                <a:cs typeface="Times New Roman" panose="02020603050405020304" pitchFamily="18" charset="0"/>
              </a:rPr>
              <a:t>“money” </a:t>
            </a:r>
            <a:r>
              <a:rPr lang="en-US" sz="2000" dirty="0">
                <a:solidFill>
                  <a:srgbClr val="002060"/>
                </a:solidFill>
                <a:latin typeface="Times New Roman" panose="02020603050405020304" pitchFamily="18" charset="0"/>
                <a:cs typeface="Times New Roman" panose="02020603050405020304" pitchFamily="18" charset="0"/>
              </a:rPr>
              <a:t>and “desire” </a:t>
            </a:r>
            <a:r>
              <a:rPr lang="en-US" sz="2000" dirty="0">
                <a:solidFill>
                  <a:srgbClr val="00B050"/>
                </a:solidFill>
                <a:latin typeface="Times New Roman" panose="02020603050405020304" pitchFamily="18" charset="0"/>
                <a:cs typeface="Times New Roman" panose="02020603050405020304" pitchFamily="18" charset="0"/>
              </a:rPr>
              <a:t>has completely corrupted our brains,</a:t>
            </a:r>
            <a:r>
              <a:rPr lang="en-US" sz="2000" dirty="0">
                <a:solidFill>
                  <a:srgbClr val="FF0000"/>
                </a:solidFill>
                <a:latin typeface="Times New Roman" panose="02020603050405020304" pitchFamily="18" charset="0"/>
                <a:cs typeface="Times New Roman" panose="02020603050405020304" pitchFamily="18" charset="0"/>
              </a:rPr>
              <a:t> </a:t>
            </a:r>
            <a:r>
              <a:rPr lang="en-US" sz="2000" dirty="0">
                <a:solidFill>
                  <a:srgbClr val="002060"/>
                </a:solidFill>
                <a:latin typeface="Times New Roman" panose="02020603050405020304" pitchFamily="18" charset="0"/>
                <a:cs typeface="Times New Roman" panose="02020603050405020304" pitchFamily="18" charset="0"/>
              </a:rPr>
              <a:t>thus,</a:t>
            </a:r>
            <a:r>
              <a:rPr lang="en-US" sz="2000" dirty="0">
                <a:solidFill>
                  <a:srgbClr val="FF0000"/>
                </a:solidFill>
                <a:latin typeface="Times New Roman" panose="02020603050405020304" pitchFamily="18" charset="0"/>
                <a:cs typeface="Times New Roman" panose="02020603050405020304" pitchFamily="18" charset="0"/>
              </a:rPr>
              <a:t> </a:t>
            </a:r>
            <a:r>
              <a:rPr lang="en-US" sz="2000" dirty="0">
                <a:solidFill>
                  <a:srgbClr val="0070C0"/>
                </a:solidFill>
                <a:latin typeface="Times New Roman" panose="02020603050405020304" pitchFamily="18" charset="0"/>
                <a:cs typeface="Times New Roman" panose="02020603050405020304" pitchFamily="18" charset="0"/>
              </a:rPr>
              <a:t>if you want to clean it up, </a:t>
            </a:r>
            <a:r>
              <a:rPr lang="en-US" sz="2000" dirty="0">
                <a:latin typeface="Times New Roman" panose="02020603050405020304" pitchFamily="18" charset="0"/>
                <a:cs typeface="Times New Roman" panose="02020603050405020304" pitchFamily="18" charset="0"/>
              </a:rPr>
              <a:t>start looking for the truth.</a:t>
            </a:r>
            <a:endParaRPr lang="en-GB"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464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18079" y="0"/>
            <a:ext cx="1407689" cy="1491196"/>
          </a:xfrm>
          <a:prstGeom prst="rect">
            <a:avLst/>
          </a:prstGeom>
        </p:spPr>
      </p:pic>
      <p:pic>
        <p:nvPicPr>
          <p:cNvPr id="4" name="Picture 3"/>
          <p:cNvPicPr>
            <a:picLocks noChangeAspect="1"/>
          </p:cNvPicPr>
          <p:nvPr/>
        </p:nvPicPr>
        <p:blipFill>
          <a:blip r:embed="rId3"/>
          <a:stretch>
            <a:fillRect/>
          </a:stretch>
        </p:blipFill>
        <p:spPr>
          <a:xfrm>
            <a:off x="10674055" y="14068"/>
            <a:ext cx="1353821" cy="1353821"/>
          </a:xfrm>
          <a:prstGeom prst="rect">
            <a:avLst/>
          </a:prstGeom>
        </p:spPr>
      </p:pic>
      <p:cxnSp>
        <p:nvCxnSpPr>
          <p:cNvPr id="7" name="Straight Connector 6"/>
          <p:cNvCxnSpPr/>
          <p:nvPr/>
        </p:nvCxnSpPr>
        <p:spPr>
          <a:xfrm>
            <a:off x="0" y="1378826"/>
            <a:ext cx="12192000" cy="0"/>
          </a:xfrm>
          <a:prstGeom prst="line">
            <a:avLst/>
          </a:prstGeom>
          <a:ln w="60325"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41100" y="1389764"/>
            <a:ext cx="11709797" cy="4893647"/>
          </a:xfrm>
          <a:prstGeom prst="rect">
            <a:avLst/>
          </a:prstGeom>
          <a:noFill/>
        </p:spPr>
        <p:txBody>
          <a:bodyPr wrap="square" rtlCol="0">
            <a:spAutoFit/>
          </a:bodyPr>
          <a:lstStyle/>
          <a:p>
            <a:pPr algn="just"/>
            <a:r>
              <a:rPr lang="en-GB" sz="3200" b="1" dirty="0">
                <a:latin typeface="Times New Roman" panose="02020603050405020304" pitchFamily="18" charset="0"/>
                <a:cs typeface="Times New Roman" panose="02020603050405020304" pitchFamily="18" charset="0"/>
              </a:rPr>
              <a:t>Types of Transformer</a:t>
            </a:r>
          </a:p>
          <a:p>
            <a:pPr algn="just"/>
            <a:r>
              <a:rPr lang="en-GB" sz="2800" dirty="0">
                <a:latin typeface="Times New Roman" panose="02020603050405020304" pitchFamily="18" charset="0"/>
                <a:cs typeface="Times New Roman" panose="02020603050405020304" pitchFamily="18" charset="0"/>
              </a:rPr>
              <a:t>Transformer are classified on the basis of:</a:t>
            </a:r>
          </a:p>
          <a:p>
            <a:pPr marL="571500" indent="-571500" algn="just">
              <a:buAutoNum type="romanLcParenR"/>
            </a:pPr>
            <a:r>
              <a:rPr lang="en-GB" sz="2800" b="1" dirty="0">
                <a:latin typeface="Times New Roman" panose="02020603050405020304" pitchFamily="18" charset="0"/>
                <a:cs typeface="Times New Roman" panose="02020603050405020304" pitchFamily="18" charset="0"/>
              </a:rPr>
              <a:t>Duty They Perform</a:t>
            </a:r>
          </a:p>
          <a:p>
            <a:pPr algn="just"/>
            <a:r>
              <a:rPr lang="en-GB" sz="2800" b="1" dirty="0">
                <a:latin typeface="Times New Roman" panose="02020603050405020304" pitchFamily="18" charset="0"/>
                <a:cs typeface="Times New Roman" panose="02020603050405020304" pitchFamily="18" charset="0"/>
              </a:rPr>
              <a:t>	1. Power Transformer </a:t>
            </a:r>
            <a:r>
              <a:rPr lang="en-GB" sz="2800" dirty="0">
                <a:latin typeface="Times New Roman" panose="02020603050405020304" pitchFamily="18" charset="0"/>
                <a:cs typeface="Times New Roman" panose="02020603050405020304" pitchFamily="18" charset="0"/>
              </a:rPr>
              <a:t>(for power transmission purpose)</a:t>
            </a:r>
          </a:p>
          <a:p>
            <a:pPr algn="just"/>
            <a:r>
              <a:rPr lang="en-GB" sz="2800" dirty="0">
                <a:latin typeface="Times New Roman" panose="02020603050405020304" pitchFamily="18" charset="0"/>
                <a:cs typeface="Times New Roman" panose="02020603050405020304" pitchFamily="18" charset="0"/>
              </a:rPr>
              <a:t>	</a:t>
            </a:r>
            <a:r>
              <a:rPr lang="en-GB" sz="2800" b="1" dirty="0">
                <a:latin typeface="Times New Roman" panose="02020603050405020304" pitchFamily="18" charset="0"/>
                <a:cs typeface="Times New Roman" panose="02020603050405020304" pitchFamily="18" charset="0"/>
              </a:rPr>
              <a:t>2. Distribution Transformer </a:t>
            </a:r>
            <a:r>
              <a:rPr lang="en-GB" sz="2800" dirty="0">
                <a:latin typeface="Times New Roman" panose="02020603050405020304" pitchFamily="18" charset="0"/>
                <a:cs typeface="Times New Roman" panose="02020603050405020304" pitchFamily="18" charset="0"/>
              </a:rPr>
              <a:t>(for power distribution purpose)</a:t>
            </a:r>
          </a:p>
          <a:p>
            <a:pPr algn="just"/>
            <a:r>
              <a:rPr lang="en-GB" sz="2800" b="1" dirty="0">
                <a:latin typeface="Times New Roman" panose="02020603050405020304" pitchFamily="18" charset="0"/>
                <a:cs typeface="Times New Roman" panose="02020603050405020304" pitchFamily="18" charset="0"/>
              </a:rPr>
              <a:t>	3. Current Transformer </a:t>
            </a:r>
            <a:r>
              <a:rPr lang="en-GB" sz="2800" dirty="0">
                <a:latin typeface="Times New Roman" panose="02020603050405020304" pitchFamily="18" charset="0"/>
                <a:cs typeface="Times New Roman" panose="02020603050405020304" pitchFamily="18" charset="0"/>
              </a:rPr>
              <a:t>(for instrumentation purpose, measure current )</a:t>
            </a:r>
          </a:p>
          <a:p>
            <a:pPr algn="just"/>
            <a:r>
              <a:rPr lang="en-GB" sz="2800" b="1" dirty="0">
                <a:latin typeface="Times New Roman" panose="02020603050405020304" pitchFamily="18" charset="0"/>
                <a:cs typeface="Times New Roman" panose="02020603050405020304" pitchFamily="18" charset="0"/>
              </a:rPr>
              <a:t>	4. Potential Transformer </a:t>
            </a:r>
            <a:r>
              <a:rPr lang="en-GB" sz="2800" dirty="0">
                <a:latin typeface="Times New Roman" panose="02020603050405020304" pitchFamily="18" charset="0"/>
                <a:cs typeface="Times New Roman" panose="02020603050405020304" pitchFamily="18" charset="0"/>
              </a:rPr>
              <a:t>(for instrumentation purpose, measure voltage)</a:t>
            </a:r>
          </a:p>
          <a:p>
            <a:pPr algn="just"/>
            <a:r>
              <a:rPr lang="en-GB" sz="2800" b="1" dirty="0">
                <a:latin typeface="Times New Roman" panose="02020603050405020304" pitchFamily="18" charset="0"/>
                <a:cs typeface="Times New Roman" panose="02020603050405020304" pitchFamily="18" charset="0"/>
              </a:rPr>
              <a:t>ii) Construction</a:t>
            </a:r>
          </a:p>
          <a:p>
            <a:pPr algn="just"/>
            <a:r>
              <a:rPr lang="en-GB" sz="2800" b="1" dirty="0">
                <a:latin typeface="Times New Roman" panose="02020603050405020304" pitchFamily="18" charset="0"/>
                <a:cs typeface="Times New Roman" panose="02020603050405020304" pitchFamily="18" charset="0"/>
              </a:rPr>
              <a:t>	1. Core Type Transformer</a:t>
            </a:r>
          </a:p>
          <a:p>
            <a:pPr algn="just"/>
            <a:r>
              <a:rPr lang="en-GB" sz="2800" b="1" dirty="0">
                <a:latin typeface="Times New Roman" panose="02020603050405020304" pitchFamily="18" charset="0"/>
                <a:cs typeface="Times New Roman" panose="02020603050405020304" pitchFamily="18" charset="0"/>
              </a:rPr>
              <a:t>	2. Shell Type Transformer</a:t>
            </a:r>
          </a:p>
          <a:p>
            <a:pPr algn="just"/>
            <a:r>
              <a:rPr lang="en-GB" sz="2800" b="1" dirty="0">
                <a:latin typeface="Times New Roman" panose="02020603050405020304" pitchFamily="18" charset="0"/>
                <a:cs typeface="Times New Roman" panose="02020603050405020304" pitchFamily="18" charset="0"/>
              </a:rPr>
              <a:t>	3. Berry Type Transformer </a:t>
            </a:r>
            <a:endParaRPr lang="en-GB" sz="2800" dirty="0">
              <a:latin typeface="Times New Roman" panose="02020603050405020304" pitchFamily="18" charset="0"/>
              <a:cs typeface="Times New Roman" panose="02020603050405020304" pitchFamily="18" charset="0"/>
            </a:endParaRPr>
          </a:p>
        </p:txBody>
      </p:sp>
      <p:sp>
        <p:nvSpPr>
          <p:cNvPr id="6" name="Rectangle 5"/>
          <p:cNvSpPr/>
          <p:nvPr/>
        </p:nvSpPr>
        <p:spPr>
          <a:xfrm>
            <a:off x="2194741" y="632386"/>
            <a:ext cx="7802517" cy="523220"/>
          </a:xfrm>
          <a:prstGeom prst="rect">
            <a:avLst/>
          </a:prstGeom>
          <a:solidFill>
            <a:srgbClr val="FFFF00"/>
          </a:solidFill>
        </p:spPr>
        <p:txBody>
          <a:bodyPr wrap="square">
            <a:spAutoFit/>
          </a:bodyPr>
          <a:lstStyle/>
          <a:p>
            <a:r>
              <a:rPr lang="en-GB" sz="2800" dirty="0">
                <a:solidFill>
                  <a:srgbClr val="00B050"/>
                </a:solidFill>
                <a:latin typeface="Times New Roman" panose="02020603050405020304" pitchFamily="18" charset="0"/>
                <a:cs typeface="Times New Roman" panose="02020603050405020304" pitchFamily="18" charset="0"/>
              </a:rPr>
              <a:t>In Pursuit of Preparing </a:t>
            </a:r>
            <a:r>
              <a:rPr lang="en-GB" sz="2800" dirty="0">
                <a:solidFill>
                  <a:srgbClr val="FF0000"/>
                </a:solidFill>
                <a:latin typeface="Times New Roman" panose="02020603050405020304" pitchFamily="18" charset="0"/>
                <a:cs typeface="Times New Roman" panose="02020603050405020304" pitchFamily="18" charset="0"/>
              </a:rPr>
              <a:t>Tomorrow's Technologists!</a:t>
            </a:r>
          </a:p>
        </p:txBody>
      </p:sp>
      <p:sp>
        <p:nvSpPr>
          <p:cNvPr id="9" name="TextBox 8"/>
          <p:cNvSpPr txBox="1"/>
          <p:nvPr/>
        </p:nvSpPr>
        <p:spPr>
          <a:xfrm>
            <a:off x="0" y="6284580"/>
            <a:ext cx="12192000" cy="707886"/>
          </a:xfrm>
          <a:prstGeom prst="rect">
            <a:avLst/>
          </a:prstGeom>
          <a:solidFill>
            <a:schemeClr val="tx2">
              <a:lumMod val="20000"/>
              <a:lumOff val="80000"/>
            </a:schemeClr>
          </a:solidFill>
        </p:spPr>
        <p:txBody>
          <a:bodyPr wrap="square" rtlCol="0">
            <a:spAutoFit/>
          </a:bodyPr>
          <a:lstStyle/>
          <a:p>
            <a:pPr lvl="0"/>
            <a:r>
              <a:rPr lang="en-US" sz="2000" dirty="0">
                <a:solidFill>
                  <a:srgbClr val="FF0000"/>
                </a:solidFill>
                <a:latin typeface="Times New Roman" panose="02020603050405020304" pitchFamily="18" charset="0"/>
                <a:cs typeface="Times New Roman" panose="02020603050405020304" pitchFamily="18" charset="0"/>
              </a:rPr>
              <a:t>The Junk of words </a:t>
            </a:r>
            <a:r>
              <a:rPr lang="en-US" sz="2000" dirty="0">
                <a:solidFill>
                  <a:srgbClr val="C00000"/>
                </a:solidFill>
                <a:latin typeface="Times New Roman" panose="02020603050405020304" pitchFamily="18" charset="0"/>
                <a:cs typeface="Times New Roman" panose="02020603050405020304" pitchFamily="18" charset="0"/>
              </a:rPr>
              <a:t>“God”, </a:t>
            </a:r>
            <a:r>
              <a:rPr lang="en-US" sz="2000" dirty="0">
                <a:solidFill>
                  <a:srgbClr val="002060"/>
                </a:solidFill>
                <a:latin typeface="Times New Roman" panose="02020603050405020304" pitchFamily="18" charset="0"/>
                <a:cs typeface="Times New Roman" panose="02020603050405020304" pitchFamily="18" charset="0"/>
              </a:rPr>
              <a:t>“belief”, </a:t>
            </a:r>
            <a:r>
              <a:rPr lang="en-US" sz="2000" dirty="0">
                <a:solidFill>
                  <a:srgbClr val="7030A0"/>
                </a:solidFill>
                <a:latin typeface="Times New Roman" panose="02020603050405020304" pitchFamily="18" charset="0"/>
                <a:cs typeface="Times New Roman" panose="02020603050405020304" pitchFamily="18" charset="0"/>
              </a:rPr>
              <a:t>“faith”, </a:t>
            </a:r>
            <a:r>
              <a:rPr lang="en-US" sz="2000" dirty="0">
                <a:solidFill>
                  <a:srgbClr val="0070C0"/>
                </a:solidFill>
                <a:latin typeface="Times New Roman" panose="02020603050405020304" pitchFamily="18" charset="0"/>
                <a:cs typeface="Times New Roman" panose="02020603050405020304" pitchFamily="18" charset="0"/>
              </a:rPr>
              <a:t>“money” </a:t>
            </a:r>
            <a:r>
              <a:rPr lang="en-US" sz="2000" dirty="0">
                <a:solidFill>
                  <a:srgbClr val="002060"/>
                </a:solidFill>
                <a:latin typeface="Times New Roman" panose="02020603050405020304" pitchFamily="18" charset="0"/>
                <a:cs typeface="Times New Roman" panose="02020603050405020304" pitchFamily="18" charset="0"/>
              </a:rPr>
              <a:t>and “desire” </a:t>
            </a:r>
            <a:r>
              <a:rPr lang="en-US" sz="2000" dirty="0">
                <a:solidFill>
                  <a:srgbClr val="00B050"/>
                </a:solidFill>
                <a:latin typeface="Times New Roman" panose="02020603050405020304" pitchFamily="18" charset="0"/>
                <a:cs typeface="Times New Roman" panose="02020603050405020304" pitchFamily="18" charset="0"/>
              </a:rPr>
              <a:t>has completely corrupted our brains,</a:t>
            </a:r>
            <a:r>
              <a:rPr lang="en-US" sz="2000" dirty="0">
                <a:solidFill>
                  <a:srgbClr val="FF0000"/>
                </a:solidFill>
                <a:latin typeface="Times New Roman" panose="02020603050405020304" pitchFamily="18" charset="0"/>
                <a:cs typeface="Times New Roman" panose="02020603050405020304" pitchFamily="18" charset="0"/>
              </a:rPr>
              <a:t> </a:t>
            </a:r>
            <a:r>
              <a:rPr lang="en-US" sz="2000" dirty="0">
                <a:solidFill>
                  <a:srgbClr val="002060"/>
                </a:solidFill>
                <a:latin typeface="Times New Roman" panose="02020603050405020304" pitchFamily="18" charset="0"/>
                <a:cs typeface="Times New Roman" panose="02020603050405020304" pitchFamily="18" charset="0"/>
              </a:rPr>
              <a:t>thus,</a:t>
            </a:r>
            <a:r>
              <a:rPr lang="en-US" sz="2000" dirty="0">
                <a:solidFill>
                  <a:srgbClr val="FF0000"/>
                </a:solidFill>
                <a:latin typeface="Times New Roman" panose="02020603050405020304" pitchFamily="18" charset="0"/>
                <a:cs typeface="Times New Roman" panose="02020603050405020304" pitchFamily="18" charset="0"/>
              </a:rPr>
              <a:t> </a:t>
            </a:r>
            <a:r>
              <a:rPr lang="en-US" sz="2000" dirty="0">
                <a:solidFill>
                  <a:srgbClr val="0070C0"/>
                </a:solidFill>
                <a:latin typeface="Times New Roman" panose="02020603050405020304" pitchFamily="18" charset="0"/>
                <a:cs typeface="Times New Roman" panose="02020603050405020304" pitchFamily="18" charset="0"/>
              </a:rPr>
              <a:t>if you want to clean it up, </a:t>
            </a:r>
            <a:r>
              <a:rPr lang="en-US" sz="2000" dirty="0">
                <a:latin typeface="Times New Roman" panose="02020603050405020304" pitchFamily="18" charset="0"/>
                <a:cs typeface="Times New Roman" panose="02020603050405020304" pitchFamily="18" charset="0"/>
              </a:rPr>
              <a:t>start looking for the truth.</a:t>
            </a:r>
            <a:endParaRPr lang="en-GB"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03034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18079" y="0"/>
            <a:ext cx="1407689" cy="1491196"/>
          </a:xfrm>
          <a:prstGeom prst="rect">
            <a:avLst/>
          </a:prstGeom>
        </p:spPr>
      </p:pic>
      <p:pic>
        <p:nvPicPr>
          <p:cNvPr id="4" name="Picture 3"/>
          <p:cNvPicPr>
            <a:picLocks noChangeAspect="1"/>
          </p:cNvPicPr>
          <p:nvPr/>
        </p:nvPicPr>
        <p:blipFill>
          <a:blip r:embed="rId3"/>
          <a:stretch>
            <a:fillRect/>
          </a:stretch>
        </p:blipFill>
        <p:spPr>
          <a:xfrm>
            <a:off x="10674055" y="14068"/>
            <a:ext cx="1353821" cy="1353821"/>
          </a:xfrm>
          <a:prstGeom prst="rect">
            <a:avLst/>
          </a:prstGeom>
        </p:spPr>
      </p:pic>
      <p:cxnSp>
        <p:nvCxnSpPr>
          <p:cNvPr id="7" name="Straight Connector 6"/>
          <p:cNvCxnSpPr/>
          <p:nvPr/>
        </p:nvCxnSpPr>
        <p:spPr>
          <a:xfrm>
            <a:off x="0" y="1378826"/>
            <a:ext cx="12192000" cy="0"/>
          </a:xfrm>
          <a:prstGeom prst="line">
            <a:avLst/>
          </a:prstGeom>
          <a:ln w="60325"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41100" y="1389764"/>
            <a:ext cx="11709797" cy="4524315"/>
          </a:xfrm>
          <a:prstGeom prst="rect">
            <a:avLst/>
          </a:prstGeom>
          <a:noFill/>
        </p:spPr>
        <p:txBody>
          <a:bodyPr wrap="square" rtlCol="0">
            <a:spAutoFit/>
          </a:bodyPr>
          <a:lstStyle/>
          <a:p>
            <a:pPr algn="just"/>
            <a:r>
              <a:rPr lang="en-GB" sz="3200" b="1" dirty="0">
                <a:latin typeface="Times New Roman" panose="02020603050405020304" pitchFamily="18" charset="0"/>
                <a:cs typeface="Times New Roman" panose="02020603050405020304" pitchFamily="18" charset="0"/>
              </a:rPr>
              <a:t>iii) Voltage Output</a:t>
            </a:r>
          </a:p>
          <a:p>
            <a:pPr algn="just"/>
            <a:r>
              <a:rPr lang="en-GB" sz="3200" b="1" dirty="0">
                <a:latin typeface="Times New Roman" panose="02020603050405020304" pitchFamily="18" charset="0"/>
                <a:cs typeface="Times New Roman" panose="02020603050405020304" pitchFamily="18" charset="0"/>
              </a:rPr>
              <a:t>	1. Step down Transformer </a:t>
            </a:r>
            <a:r>
              <a:rPr lang="en-GB" sz="3200" dirty="0">
                <a:latin typeface="Times New Roman" panose="02020603050405020304" pitchFamily="18" charset="0"/>
                <a:cs typeface="Times New Roman" panose="02020603050405020304" pitchFamily="18" charset="0"/>
              </a:rPr>
              <a:t>( higher voltage to lower voltage)</a:t>
            </a:r>
          </a:p>
          <a:p>
            <a:pPr algn="just"/>
            <a:r>
              <a:rPr lang="en-GB" sz="3200" dirty="0">
                <a:latin typeface="Times New Roman" panose="02020603050405020304" pitchFamily="18" charset="0"/>
                <a:cs typeface="Times New Roman" panose="02020603050405020304" pitchFamily="18" charset="0"/>
              </a:rPr>
              <a:t>	</a:t>
            </a:r>
            <a:r>
              <a:rPr lang="en-GB" sz="3200" b="1" dirty="0">
                <a:latin typeface="Times New Roman" panose="02020603050405020304" pitchFamily="18" charset="0"/>
                <a:cs typeface="Times New Roman" panose="02020603050405020304" pitchFamily="18" charset="0"/>
              </a:rPr>
              <a:t>2. Step up Transformer </a:t>
            </a:r>
            <a:r>
              <a:rPr lang="en-GB" sz="3200" dirty="0">
                <a:latin typeface="Times New Roman" panose="02020603050405020304" pitchFamily="18" charset="0"/>
                <a:cs typeface="Times New Roman" panose="02020603050405020304" pitchFamily="18" charset="0"/>
              </a:rPr>
              <a:t>(Lower Voltage to higher Voltage)</a:t>
            </a:r>
          </a:p>
          <a:p>
            <a:pPr algn="just"/>
            <a:r>
              <a:rPr lang="en-GB" sz="3200" dirty="0">
                <a:latin typeface="Times New Roman" panose="02020603050405020304" pitchFamily="18" charset="0"/>
                <a:cs typeface="Times New Roman" panose="02020603050405020304" pitchFamily="18" charset="0"/>
              </a:rPr>
              <a:t>	</a:t>
            </a:r>
            <a:r>
              <a:rPr lang="en-GB" sz="3200" b="1" dirty="0">
                <a:latin typeface="Times New Roman" panose="02020603050405020304" pitchFamily="18" charset="0"/>
                <a:cs typeface="Times New Roman" panose="02020603050405020304" pitchFamily="18" charset="0"/>
              </a:rPr>
              <a:t>3. Auto Transformer </a:t>
            </a:r>
            <a:r>
              <a:rPr lang="en-GB" sz="3200" dirty="0">
                <a:latin typeface="Times New Roman" panose="02020603050405020304" pitchFamily="18" charset="0"/>
                <a:cs typeface="Times New Roman" panose="02020603050405020304" pitchFamily="18" charset="0"/>
              </a:rPr>
              <a:t>(Variable from ‘0’ to rated value)</a:t>
            </a:r>
          </a:p>
          <a:p>
            <a:pPr algn="just"/>
            <a:r>
              <a:rPr lang="en-GB" sz="3200" b="1" dirty="0">
                <a:latin typeface="Times New Roman" panose="02020603050405020304" pitchFamily="18" charset="0"/>
                <a:cs typeface="Times New Roman" panose="02020603050405020304" pitchFamily="18" charset="0"/>
              </a:rPr>
              <a:t>iv) Application Transformer</a:t>
            </a:r>
          </a:p>
          <a:p>
            <a:pPr algn="just"/>
            <a:r>
              <a:rPr lang="en-GB" sz="3200" b="1" dirty="0">
                <a:latin typeface="Times New Roman" panose="02020603050405020304" pitchFamily="18" charset="0"/>
                <a:cs typeface="Times New Roman" panose="02020603050405020304" pitchFamily="18" charset="0"/>
              </a:rPr>
              <a:t>	1. Welding transformer</a:t>
            </a:r>
          </a:p>
          <a:p>
            <a:pPr algn="just"/>
            <a:r>
              <a:rPr lang="en-GB" sz="3200" b="1" dirty="0">
                <a:latin typeface="Times New Roman" panose="02020603050405020304" pitchFamily="18" charset="0"/>
                <a:cs typeface="Times New Roman" panose="02020603050405020304" pitchFamily="18" charset="0"/>
              </a:rPr>
              <a:t>	2. Furnace Transformer</a:t>
            </a:r>
          </a:p>
          <a:p>
            <a:pPr algn="just"/>
            <a:r>
              <a:rPr lang="en-GB" sz="3200" b="1" dirty="0">
                <a:latin typeface="Times New Roman" panose="02020603050405020304" pitchFamily="18" charset="0"/>
                <a:cs typeface="Times New Roman" panose="02020603050405020304" pitchFamily="18" charset="0"/>
              </a:rPr>
              <a:t>v) Cooling </a:t>
            </a:r>
          </a:p>
          <a:p>
            <a:pPr algn="just"/>
            <a:r>
              <a:rPr lang="en-GB" sz="3200" b="1" dirty="0">
                <a:latin typeface="Times New Roman" panose="02020603050405020304" pitchFamily="18" charset="0"/>
                <a:cs typeface="Times New Roman" panose="02020603050405020304" pitchFamily="18" charset="0"/>
              </a:rPr>
              <a:t>	1. Duct type Transformer </a:t>
            </a:r>
            <a:r>
              <a:rPr lang="en-GB" sz="3200" dirty="0">
                <a:latin typeface="Times New Roman" panose="02020603050405020304" pitchFamily="18" charset="0"/>
                <a:cs typeface="Times New Roman" panose="02020603050405020304" pitchFamily="18" charset="0"/>
              </a:rPr>
              <a:t>(Air natural or air blast)</a:t>
            </a:r>
            <a:endParaRPr lang="en-GB" sz="2800" dirty="0">
              <a:latin typeface="Times New Roman" panose="02020603050405020304" pitchFamily="18" charset="0"/>
              <a:cs typeface="Times New Roman" panose="02020603050405020304" pitchFamily="18" charset="0"/>
            </a:endParaRPr>
          </a:p>
        </p:txBody>
      </p:sp>
      <p:sp>
        <p:nvSpPr>
          <p:cNvPr id="6" name="Rectangle 5"/>
          <p:cNvSpPr/>
          <p:nvPr/>
        </p:nvSpPr>
        <p:spPr>
          <a:xfrm>
            <a:off x="2194741" y="632386"/>
            <a:ext cx="7802517" cy="523220"/>
          </a:xfrm>
          <a:prstGeom prst="rect">
            <a:avLst/>
          </a:prstGeom>
          <a:solidFill>
            <a:srgbClr val="FFFF00"/>
          </a:solidFill>
        </p:spPr>
        <p:txBody>
          <a:bodyPr wrap="square">
            <a:spAutoFit/>
          </a:bodyPr>
          <a:lstStyle/>
          <a:p>
            <a:r>
              <a:rPr lang="en-GB" sz="2800" dirty="0">
                <a:solidFill>
                  <a:srgbClr val="00B050"/>
                </a:solidFill>
                <a:latin typeface="Times New Roman" panose="02020603050405020304" pitchFamily="18" charset="0"/>
                <a:cs typeface="Times New Roman" panose="02020603050405020304" pitchFamily="18" charset="0"/>
              </a:rPr>
              <a:t>In Pursuit of Preparing </a:t>
            </a:r>
            <a:r>
              <a:rPr lang="en-GB" sz="2800" dirty="0">
                <a:solidFill>
                  <a:srgbClr val="FF0000"/>
                </a:solidFill>
                <a:latin typeface="Times New Roman" panose="02020603050405020304" pitchFamily="18" charset="0"/>
                <a:cs typeface="Times New Roman" panose="02020603050405020304" pitchFamily="18" charset="0"/>
              </a:rPr>
              <a:t>Tomorrow's Technologists!</a:t>
            </a:r>
          </a:p>
        </p:txBody>
      </p:sp>
      <p:sp>
        <p:nvSpPr>
          <p:cNvPr id="9" name="TextBox 8"/>
          <p:cNvSpPr txBox="1"/>
          <p:nvPr/>
        </p:nvSpPr>
        <p:spPr>
          <a:xfrm>
            <a:off x="0" y="6284580"/>
            <a:ext cx="12192000" cy="707886"/>
          </a:xfrm>
          <a:prstGeom prst="rect">
            <a:avLst/>
          </a:prstGeom>
          <a:solidFill>
            <a:schemeClr val="tx2">
              <a:lumMod val="20000"/>
              <a:lumOff val="80000"/>
            </a:schemeClr>
          </a:solidFill>
        </p:spPr>
        <p:txBody>
          <a:bodyPr wrap="square" rtlCol="0">
            <a:spAutoFit/>
          </a:bodyPr>
          <a:lstStyle/>
          <a:p>
            <a:pPr lvl="0"/>
            <a:r>
              <a:rPr lang="en-US" sz="2000" dirty="0">
                <a:solidFill>
                  <a:srgbClr val="FF0000"/>
                </a:solidFill>
                <a:latin typeface="Times New Roman" panose="02020603050405020304" pitchFamily="18" charset="0"/>
                <a:cs typeface="Times New Roman" panose="02020603050405020304" pitchFamily="18" charset="0"/>
              </a:rPr>
              <a:t>The Junk of words </a:t>
            </a:r>
            <a:r>
              <a:rPr lang="en-US" sz="2000" dirty="0">
                <a:solidFill>
                  <a:srgbClr val="C00000"/>
                </a:solidFill>
                <a:latin typeface="Times New Roman" panose="02020603050405020304" pitchFamily="18" charset="0"/>
                <a:cs typeface="Times New Roman" panose="02020603050405020304" pitchFamily="18" charset="0"/>
              </a:rPr>
              <a:t>“God”, </a:t>
            </a:r>
            <a:r>
              <a:rPr lang="en-US" sz="2000" dirty="0">
                <a:solidFill>
                  <a:srgbClr val="002060"/>
                </a:solidFill>
                <a:latin typeface="Times New Roman" panose="02020603050405020304" pitchFamily="18" charset="0"/>
                <a:cs typeface="Times New Roman" panose="02020603050405020304" pitchFamily="18" charset="0"/>
              </a:rPr>
              <a:t>“belief”, </a:t>
            </a:r>
            <a:r>
              <a:rPr lang="en-US" sz="2000" dirty="0">
                <a:solidFill>
                  <a:srgbClr val="7030A0"/>
                </a:solidFill>
                <a:latin typeface="Times New Roman" panose="02020603050405020304" pitchFamily="18" charset="0"/>
                <a:cs typeface="Times New Roman" panose="02020603050405020304" pitchFamily="18" charset="0"/>
              </a:rPr>
              <a:t>“faith”, </a:t>
            </a:r>
            <a:r>
              <a:rPr lang="en-US" sz="2000" dirty="0">
                <a:solidFill>
                  <a:srgbClr val="0070C0"/>
                </a:solidFill>
                <a:latin typeface="Times New Roman" panose="02020603050405020304" pitchFamily="18" charset="0"/>
                <a:cs typeface="Times New Roman" panose="02020603050405020304" pitchFamily="18" charset="0"/>
              </a:rPr>
              <a:t>“money” </a:t>
            </a:r>
            <a:r>
              <a:rPr lang="en-US" sz="2000" dirty="0">
                <a:solidFill>
                  <a:srgbClr val="002060"/>
                </a:solidFill>
                <a:latin typeface="Times New Roman" panose="02020603050405020304" pitchFamily="18" charset="0"/>
                <a:cs typeface="Times New Roman" panose="02020603050405020304" pitchFamily="18" charset="0"/>
              </a:rPr>
              <a:t>and “desire” </a:t>
            </a:r>
            <a:r>
              <a:rPr lang="en-US" sz="2000" dirty="0">
                <a:solidFill>
                  <a:srgbClr val="00B050"/>
                </a:solidFill>
                <a:latin typeface="Times New Roman" panose="02020603050405020304" pitchFamily="18" charset="0"/>
                <a:cs typeface="Times New Roman" panose="02020603050405020304" pitchFamily="18" charset="0"/>
              </a:rPr>
              <a:t>has completely corrupted our brains,</a:t>
            </a:r>
            <a:r>
              <a:rPr lang="en-US" sz="2000" dirty="0">
                <a:solidFill>
                  <a:srgbClr val="FF0000"/>
                </a:solidFill>
                <a:latin typeface="Times New Roman" panose="02020603050405020304" pitchFamily="18" charset="0"/>
                <a:cs typeface="Times New Roman" panose="02020603050405020304" pitchFamily="18" charset="0"/>
              </a:rPr>
              <a:t> </a:t>
            </a:r>
            <a:r>
              <a:rPr lang="en-US" sz="2000" dirty="0">
                <a:solidFill>
                  <a:srgbClr val="002060"/>
                </a:solidFill>
                <a:latin typeface="Times New Roman" panose="02020603050405020304" pitchFamily="18" charset="0"/>
                <a:cs typeface="Times New Roman" panose="02020603050405020304" pitchFamily="18" charset="0"/>
              </a:rPr>
              <a:t>thus,</a:t>
            </a:r>
            <a:r>
              <a:rPr lang="en-US" sz="2000" dirty="0">
                <a:solidFill>
                  <a:srgbClr val="FF0000"/>
                </a:solidFill>
                <a:latin typeface="Times New Roman" panose="02020603050405020304" pitchFamily="18" charset="0"/>
                <a:cs typeface="Times New Roman" panose="02020603050405020304" pitchFamily="18" charset="0"/>
              </a:rPr>
              <a:t> </a:t>
            </a:r>
            <a:r>
              <a:rPr lang="en-US" sz="2000" dirty="0">
                <a:solidFill>
                  <a:srgbClr val="0070C0"/>
                </a:solidFill>
                <a:latin typeface="Times New Roman" panose="02020603050405020304" pitchFamily="18" charset="0"/>
                <a:cs typeface="Times New Roman" panose="02020603050405020304" pitchFamily="18" charset="0"/>
              </a:rPr>
              <a:t>if you want to clean it up, </a:t>
            </a:r>
            <a:r>
              <a:rPr lang="en-US" sz="2000" dirty="0">
                <a:latin typeface="Times New Roman" panose="02020603050405020304" pitchFamily="18" charset="0"/>
                <a:cs typeface="Times New Roman" panose="02020603050405020304" pitchFamily="18" charset="0"/>
              </a:rPr>
              <a:t>start looking for the truth.</a:t>
            </a:r>
            <a:endParaRPr lang="en-GB"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85378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18079" y="0"/>
            <a:ext cx="1407689" cy="1491196"/>
          </a:xfrm>
          <a:prstGeom prst="rect">
            <a:avLst/>
          </a:prstGeom>
        </p:spPr>
      </p:pic>
      <p:pic>
        <p:nvPicPr>
          <p:cNvPr id="4" name="Picture 3"/>
          <p:cNvPicPr>
            <a:picLocks noChangeAspect="1"/>
          </p:cNvPicPr>
          <p:nvPr/>
        </p:nvPicPr>
        <p:blipFill>
          <a:blip r:embed="rId3"/>
          <a:stretch>
            <a:fillRect/>
          </a:stretch>
        </p:blipFill>
        <p:spPr>
          <a:xfrm>
            <a:off x="10674055" y="14068"/>
            <a:ext cx="1353821" cy="1353821"/>
          </a:xfrm>
          <a:prstGeom prst="rect">
            <a:avLst/>
          </a:prstGeom>
        </p:spPr>
      </p:pic>
      <p:cxnSp>
        <p:nvCxnSpPr>
          <p:cNvPr id="7" name="Straight Connector 6"/>
          <p:cNvCxnSpPr/>
          <p:nvPr/>
        </p:nvCxnSpPr>
        <p:spPr>
          <a:xfrm>
            <a:off x="0" y="1378826"/>
            <a:ext cx="12192000" cy="0"/>
          </a:xfrm>
          <a:prstGeom prst="line">
            <a:avLst/>
          </a:prstGeom>
          <a:ln w="60325"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41100" y="1389764"/>
            <a:ext cx="11709797" cy="5016758"/>
          </a:xfrm>
          <a:prstGeom prst="rect">
            <a:avLst/>
          </a:prstGeom>
          <a:noFill/>
        </p:spPr>
        <p:txBody>
          <a:bodyPr wrap="square" rtlCol="0">
            <a:spAutoFit/>
          </a:bodyPr>
          <a:lstStyle/>
          <a:p>
            <a:pPr algn="just"/>
            <a:r>
              <a:rPr lang="en-GB" sz="3200" b="1" dirty="0">
                <a:latin typeface="Times New Roman" panose="02020603050405020304" pitchFamily="18" charset="0"/>
                <a:cs typeface="Times New Roman" panose="02020603050405020304" pitchFamily="18" charset="0"/>
              </a:rPr>
              <a:t>2. Oil Immersed</a:t>
            </a:r>
          </a:p>
          <a:p>
            <a:pPr algn="just"/>
            <a:r>
              <a:rPr lang="en-GB" sz="3200" b="1" dirty="0">
                <a:latin typeface="Times New Roman" panose="02020603050405020304" pitchFamily="18" charset="0"/>
                <a:cs typeface="Times New Roman" panose="02020603050405020304" pitchFamily="18" charset="0"/>
              </a:rPr>
              <a:t>	a. Self cooled</a:t>
            </a:r>
          </a:p>
          <a:p>
            <a:pPr algn="just"/>
            <a:r>
              <a:rPr lang="en-GB" sz="3200" b="1" dirty="0">
                <a:latin typeface="Times New Roman" panose="02020603050405020304" pitchFamily="18" charset="0"/>
                <a:cs typeface="Times New Roman" panose="02020603050405020304" pitchFamily="18" charset="0"/>
              </a:rPr>
              <a:t>	b. Forced air cooled</a:t>
            </a:r>
          </a:p>
          <a:p>
            <a:pPr algn="just"/>
            <a:r>
              <a:rPr lang="en-GB" sz="3200" b="1" dirty="0">
                <a:latin typeface="Times New Roman" panose="02020603050405020304" pitchFamily="18" charset="0"/>
                <a:cs typeface="Times New Roman" panose="02020603050405020304" pitchFamily="18" charset="0"/>
              </a:rPr>
              <a:t>	c. Water cooled</a:t>
            </a:r>
          </a:p>
          <a:p>
            <a:pPr algn="just"/>
            <a:r>
              <a:rPr lang="en-GB" sz="3200" b="1" dirty="0">
                <a:latin typeface="Times New Roman" panose="02020603050405020304" pitchFamily="18" charset="0"/>
                <a:cs typeface="Times New Roman" panose="02020603050405020304" pitchFamily="18" charset="0"/>
              </a:rPr>
              <a:t>	d. Forced oil cooled</a:t>
            </a:r>
          </a:p>
          <a:p>
            <a:pPr algn="just"/>
            <a:r>
              <a:rPr lang="en-GB" sz="3200" b="1" dirty="0">
                <a:latin typeface="Times New Roman" panose="02020603050405020304" pitchFamily="18" charset="0"/>
                <a:cs typeface="Times New Roman" panose="02020603050405020304" pitchFamily="18" charset="0"/>
              </a:rPr>
              <a:t>vi. Input Supply</a:t>
            </a:r>
          </a:p>
          <a:p>
            <a:pPr algn="just"/>
            <a:r>
              <a:rPr lang="en-GB" sz="3200" b="1" dirty="0">
                <a:latin typeface="Times New Roman" panose="02020603050405020304" pitchFamily="18" charset="0"/>
                <a:cs typeface="Times New Roman" panose="02020603050405020304" pitchFamily="18" charset="0"/>
              </a:rPr>
              <a:t>	1. Single phase Transformer</a:t>
            </a:r>
          </a:p>
          <a:p>
            <a:pPr algn="just"/>
            <a:r>
              <a:rPr lang="en-GB" sz="3200" b="1" dirty="0">
                <a:latin typeface="Times New Roman" panose="02020603050405020304" pitchFamily="18" charset="0"/>
                <a:cs typeface="Times New Roman" panose="02020603050405020304" pitchFamily="18" charset="0"/>
              </a:rPr>
              <a:t>	2. Three phase Transformer</a:t>
            </a:r>
          </a:p>
          <a:p>
            <a:pPr algn="just"/>
            <a:r>
              <a:rPr lang="en-GB" sz="3200" b="1" dirty="0">
                <a:latin typeface="Times New Roman" panose="02020603050405020304" pitchFamily="18" charset="0"/>
                <a:cs typeface="Times New Roman" panose="02020603050405020304" pitchFamily="18" charset="0"/>
              </a:rPr>
              <a:t>		a. Star-star</a:t>
            </a:r>
          </a:p>
          <a:p>
            <a:pPr algn="just"/>
            <a:r>
              <a:rPr lang="en-GB" sz="3200" b="1" dirty="0">
                <a:latin typeface="Times New Roman" panose="02020603050405020304" pitchFamily="18" charset="0"/>
                <a:cs typeface="Times New Roman" panose="02020603050405020304" pitchFamily="18" charset="0"/>
              </a:rPr>
              <a:t>		b. Star - delta</a:t>
            </a:r>
            <a:endParaRPr lang="en-GB" sz="2800" dirty="0">
              <a:latin typeface="Times New Roman" panose="02020603050405020304" pitchFamily="18" charset="0"/>
              <a:cs typeface="Times New Roman" panose="02020603050405020304" pitchFamily="18" charset="0"/>
            </a:endParaRPr>
          </a:p>
        </p:txBody>
      </p:sp>
      <p:sp>
        <p:nvSpPr>
          <p:cNvPr id="6" name="Rectangle 5"/>
          <p:cNvSpPr/>
          <p:nvPr/>
        </p:nvSpPr>
        <p:spPr>
          <a:xfrm>
            <a:off x="2194741" y="632386"/>
            <a:ext cx="7802517" cy="523220"/>
          </a:xfrm>
          <a:prstGeom prst="rect">
            <a:avLst/>
          </a:prstGeom>
          <a:solidFill>
            <a:srgbClr val="FFFF00"/>
          </a:solidFill>
        </p:spPr>
        <p:txBody>
          <a:bodyPr wrap="square">
            <a:spAutoFit/>
          </a:bodyPr>
          <a:lstStyle/>
          <a:p>
            <a:r>
              <a:rPr lang="en-GB" sz="2800" dirty="0">
                <a:solidFill>
                  <a:srgbClr val="00B050"/>
                </a:solidFill>
                <a:latin typeface="Times New Roman" panose="02020603050405020304" pitchFamily="18" charset="0"/>
                <a:cs typeface="Times New Roman" panose="02020603050405020304" pitchFamily="18" charset="0"/>
              </a:rPr>
              <a:t>In Pursuit of Preparing </a:t>
            </a:r>
            <a:r>
              <a:rPr lang="en-GB" sz="2800" dirty="0">
                <a:solidFill>
                  <a:srgbClr val="FF0000"/>
                </a:solidFill>
                <a:latin typeface="Times New Roman" panose="02020603050405020304" pitchFamily="18" charset="0"/>
                <a:cs typeface="Times New Roman" panose="02020603050405020304" pitchFamily="18" charset="0"/>
              </a:rPr>
              <a:t>Tomorrow's Technologists!</a:t>
            </a:r>
          </a:p>
        </p:txBody>
      </p:sp>
      <p:sp>
        <p:nvSpPr>
          <p:cNvPr id="9" name="TextBox 8"/>
          <p:cNvSpPr txBox="1"/>
          <p:nvPr/>
        </p:nvSpPr>
        <p:spPr>
          <a:xfrm>
            <a:off x="0" y="6284580"/>
            <a:ext cx="12192000" cy="707886"/>
          </a:xfrm>
          <a:prstGeom prst="rect">
            <a:avLst/>
          </a:prstGeom>
          <a:solidFill>
            <a:schemeClr val="tx2">
              <a:lumMod val="20000"/>
              <a:lumOff val="80000"/>
            </a:schemeClr>
          </a:solidFill>
        </p:spPr>
        <p:txBody>
          <a:bodyPr wrap="square" rtlCol="0">
            <a:spAutoFit/>
          </a:bodyPr>
          <a:lstStyle/>
          <a:p>
            <a:pPr lvl="0"/>
            <a:r>
              <a:rPr lang="en-US" sz="2000" dirty="0">
                <a:solidFill>
                  <a:srgbClr val="FF0000"/>
                </a:solidFill>
                <a:latin typeface="Times New Roman" panose="02020603050405020304" pitchFamily="18" charset="0"/>
                <a:cs typeface="Times New Roman" panose="02020603050405020304" pitchFamily="18" charset="0"/>
              </a:rPr>
              <a:t>The Junk of words </a:t>
            </a:r>
            <a:r>
              <a:rPr lang="en-US" sz="2000" dirty="0">
                <a:solidFill>
                  <a:srgbClr val="C00000"/>
                </a:solidFill>
                <a:latin typeface="Times New Roman" panose="02020603050405020304" pitchFamily="18" charset="0"/>
                <a:cs typeface="Times New Roman" panose="02020603050405020304" pitchFamily="18" charset="0"/>
              </a:rPr>
              <a:t>“God”, </a:t>
            </a:r>
            <a:r>
              <a:rPr lang="en-US" sz="2000" dirty="0">
                <a:solidFill>
                  <a:srgbClr val="002060"/>
                </a:solidFill>
                <a:latin typeface="Times New Roman" panose="02020603050405020304" pitchFamily="18" charset="0"/>
                <a:cs typeface="Times New Roman" panose="02020603050405020304" pitchFamily="18" charset="0"/>
              </a:rPr>
              <a:t>“belief”, </a:t>
            </a:r>
            <a:r>
              <a:rPr lang="en-US" sz="2000" dirty="0">
                <a:solidFill>
                  <a:srgbClr val="7030A0"/>
                </a:solidFill>
                <a:latin typeface="Times New Roman" panose="02020603050405020304" pitchFamily="18" charset="0"/>
                <a:cs typeface="Times New Roman" panose="02020603050405020304" pitchFamily="18" charset="0"/>
              </a:rPr>
              <a:t>“faith”, </a:t>
            </a:r>
            <a:r>
              <a:rPr lang="en-US" sz="2000" dirty="0">
                <a:solidFill>
                  <a:srgbClr val="0070C0"/>
                </a:solidFill>
                <a:latin typeface="Times New Roman" panose="02020603050405020304" pitchFamily="18" charset="0"/>
                <a:cs typeface="Times New Roman" panose="02020603050405020304" pitchFamily="18" charset="0"/>
              </a:rPr>
              <a:t>“money” </a:t>
            </a:r>
            <a:r>
              <a:rPr lang="en-US" sz="2000" dirty="0">
                <a:solidFill>
                  <a:srgbClr val="002060"/>
                </a:solidFill>
                <a:latin typeface="Times New Roman" panose="02020603050405020304" pitchFamily="18" charset="0"/>
                <a:cs typeface="Times New Roman" panose="02020603050405020304" pitchFamily="18" charset="0"/>
              </a:rPr>
              <a:t>and “desire” </a:t>
            </a:r>
            <a:r>
              <a:rPr lang="en-US" sz="2000" dirty="0">
                <a:solidFill>
                  <a:srgbClr val="00B050"/>
                </a:solidFill>
                <a:latin typeface="Times New Roman" panose="02020603050405020304" pitchFamily="18" charset="0"/>
                <a:cs typeface="Times New Roman" panose="02020603050405020304" pitchFamily="18" charset="0"/>
              </a:rPr>
              <a:t>has completely corrupted our brains,</a:t>
            </a:r>
            <a:r>
              <a:rPr lang="en-US" sz="2000" dirty="0">
                <a:solidFill>
                  <a:srgbClr val="FF0000"/>
                </a:solidFill>
                <a:latin typeface="Times New Roman" panose="02020603050405020304" pitchFamily="18" charset="0"/>
                <a:cs typeface="Times New Roman" panose="02020603050405020304" pitchFamily="18" charset="0"/>
              </a:rPr>
              <a:t> </a:t>
            </a:r>
            <a:r>
              <a:rPr lang="en-US" sz="2000" dirty="0">
                <a:solidFill>
                  <a:srgbClr val="002060"/>
                </a:solidFill>
                <a:latin typeface="Times New Roman" panose="02020603050405020304" pitchFamily="18" charset="0"/>
                <a:cs typeface="Times New Roman" panose="02020603050405020304" pitchFamily="18" charset="0"/>
              </a:rPr>
              <a:t>thus,</a:t>
            </a:r>
            <a:r>
              <a:rPr lang="en-US" sz="2000" dirty="0">
                <a:solidFill>
                  <a:srgbClr val="FF0000"/>
                </a:solidFill>
                <a:latin typeface="Times New Roman" panose="02020603050405020304" pitchFamily="18" charset="0"/>
                <a:cs typeface="Times New Roman" panose="02020603050405020304" pitchFamily="18" charset="0"/>
              </a:rPr>
              <a:t> </a:t>
            </a:r>
            <a:r>
              <a:rPr lang="en-US" sz="2000" dirty="0">
                <a:solidFill>
                  <a:srgbClr val="0070C0"/>
                </a:solidFill>
                <a:latin typeface="Times New Roman" panose="02020603050405020304" pitchFamily="18" charset="0"/>
                <a:cs typeface="Times New Roman" panose="02020603050405020304" pitchFamily="18" charset="0"/>
              </a:rPr>
              <a:t>if you want to clean it up, </a:t>
            </a:r>
            <a:r>
              <a:rPr lang="en-US" sz="2000" dirty="0">
                <a:latin typeface="Times New Roman" panose="02020603050405020304" pitchFamily="18" charset="0"/>
                <a:cs typeface="Times New Roman" panose="02020603050405020304" pitchFamily="18" charset="0"/>
              </a:rPr>
              <a:t>start looking for the truth.</a:t>
            </a:r>
            <a:endParaRPr lang="en-GB"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3973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18079" y="0"/>
            <a:ext cx="1407689" cy="1491196"/>
          </a:xfrm>
          <a:prstGeom prst="rect">
            <a:avLst/>
          </a:prstGeom>
        </p:spPr>
      </p:pic>
      <p:pic>
        <p:nvPicPr>
          <p:cNvPr id="4" name="Picture 3"/>
          <p:cNvPicPr>
            <a:picLocks noChangeAspect="1"/>
          </p:cNvPicPr>
          <p:nvPr/>
        </p:nvPicPr>
        <p:blipFill>
          <a:blip r:embed="rId3"/>
          <a:stretch>
            <a:fillRect/>
          </a:stretch>
        </p:blipFill>
        <p:spPr>
          <a:xfrm>
            <a:off x="10674055" y="14068"/>
            <a:ext cx="1353821" cy="1353821"/>
          </a:xfrm>
          <a:prstGeom prst="rect">
            <a:avLst/>
          </a:prstGeom>
        </p:spPr>
      </p:pic>
      <p:cxnSp>
        <p:nvCxnSpPr>
          <p:cNvPr id="7" name="Straight Connector 6"/>
          <p:cNvCxnSpPr/>
          <p:nvPr/>
        </p:nvCxnSpPr>
        <p:spPr>
          <a:xfrm>
            <a:off x="0" y="1378826"/>
            <a:ext cx="12192000" cy="0"/>
          </a:xfrm>
          <a:prstGeom prst="line">
            <a:avLst/>
          </a:prstGeom>
          <a:ln w="60325"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41100" y="1389764"/>
            <a:ext cx="11709797" cy="3785652"/>
          </a:xfrm>
          <a:prstGeom prst="rect">
            <a:avLst/>
          </a:prstGeom>
          <a:noFill/>
        </p:spPr>
        <p:txBody>
          <a:bodyPr wrap="square" rtlCol="0">
            <a:spAutoFit/>
          </a:bodyPr>
          <a:lstStyle/>
          <a:p>
            <a:pPr algn="just"/>
            <a:r>
              <a:rPr lang="en-GB" sz="3200" b="1" dirty="0">
                <a:latin typeface="Times New Roman" panose="02020603050405020304" pitchFamily="18" charset="0"/>
                <a:cs typeface="Times New Roman" panose="02020603050405020304" pitchFamily="18" charset="0"/>
              </a:rPr>
              <a:t>c. Delta – delta</a:t>
            </a:r>
          </a:p>
          <a:p>
            <a:pPr algn="just"/>
            <a:r>
              <a:rPr lang="en-GB" sz="3200" b="1" dirty="0">
                <a:latin typeface="Times New Roman" panose="02020603050405020304" pitchFamily="18" charset="0"/>
                <a:cs typeface="Times New Roman" panose="02020603050405020304" pitchFamily="18" charset="0"/>
              </a:rPr>
              <a:t>d. Delta – start</a:t>
            </a:r>
          </a:p>
          <a:p>
            <a:pPr algn="just"/>
            <a:r>
              <a:rPr lang="en-GB" sz="3200" b="1" dirty="0">
                <a:latin typeface="Times New Roman" panose="02020603050405020304" pitchFamily="18" charset="0"/>
                <a:cs typeface="Times New Roman" panose="02020603050405020304" pitchFamily="18" charset="0"/>
              </a:rPr>
              <a:t>e. Open delta</a:t>
            </a:r>
          </a:p>
          <a:p>
            <a:pPr algn="just"/>
            <a:r>
              <a:rPr lang="en-GB" sz="3200" b="1" dirty="0">
                <a:latin typeface="Times New Roman" panose="02020603050405020304" pitchFamily="18" charset="0"/>
                <a:cs typeface="Times New Roman" panose="02020603050405020304" pitchFamily="18" charset="0"/>
              </a:rPr>
              <a:t>f. Scott Connection </a:t>
            </a:r>
            <a:r>
              <a:rPr lang="en-GB" sz="3200" dirty="0">
                <a:latin typeface="Times New Roman" panose="02020603050405020304" pitchFamily="18" charset="0"/>
                <a:cs typeface="Times New Roman" panose="02020603050405020304" pitchFamily="18" charset="0"/>
              </a:rPr>
              <a:t>(</a:t>
            </a:r>
            <a:r>
              <a:rPr lang="en-GB" sz="2800" dirty="0">
                <a:latin typeface="Times New Roman" panose="02020603050405020304" pitchFamily="18" charset="0"/>
                <a:cs typeface="Times New Roman" panose="02020603050405020304" pitchFamily="18" charset="0"/>
              </a:rPr>
              <a:t>The Scott-T Connection is the method of connecting two single phase transformer to perform the 3-phase to 2-phase conversion and vice-versa. The two transformers are connected electrically but not magnetically. One of the transformers is called the main transformer, and the other is called the auxiliary or teaser transformer.)</a:t>
            </a:r>
          </a:p>
        </p:txBody>
      </p:sp>
      <p:sp>
        <p:nvSpPr>
          <p:cNvPr id="6" name="Rectangle 5"/>
          <p:cNvSpPr/>
          <p:nvPr/>
        </p:nvSpPr>
        <p:spPr>
          <a:xfrm>
            <a:off x="2194741" y="632386"/>
            <a:ext cx="7802517" cy="523220"/>
          </a:xfrm>
          <a:prstGeom prst="rect">
            <a:avLst/>
          </a:prstGeom>
          <a:solidFill>
            <a:srgbClr val="FFFF00"/>
          </a:solidFill>
        </p:spPr>
        <p:txBody>
          <a:bodyPr wrap="square">
            <a:spAutoFit/>
          </a:bodyPr>
          <a:lstStyle/>
          <a:p>
            <a:r>
              <a:rPr lang="en-GB" sz="2800" dirty="0">
                <a:solidFill>
                  <a:srgbClr val="00B050"/>
                </a:solidFill>
                <a:latin typeface="Times New Roman" panose="02020603050405020304" pitchFamily="18" charset="0"/>
                <a:cs typeface="Times New Roman" panose="02020603050405020304" pitchFamily="18" charset="0"/>
              </a:rPr>
              <a:t>In Pursuit of Preparing </a:t>
            </a:r>
            <a:r>
              <a:rPr lang="en-GB" sz="2800" dirty="0">
                <a:solidFill>
                  <a:srgbClr val="FF0000"/>
                </a:solidFill>
                <a:latin typeface="Times New Roman" panose="02020603050405020304" pitchFamily="18" charset="0"/>
                <a:cs typeface="Times New Roman" panose="02020603050405020304" pitchFamily="18" charset="0"/>
              </a:rPr>
              <a:t>Tomorrow's Technologists!</a:t>
            </a:r>
          </a:p>
        </p:txBody>
      </p:sp>
      <p:sp>
        <p:nvSpPr>
          <p:cNvPr id="9" name="TextBox 8"/>
          <p:cNvSpPr txBox="1"/>
          <p:nvPr/>
        </p:nvSpPr>
        <p:spPr>
          <a:xfrm>
            <a:off x="0" y="6284580"/>
            <a:ext cx="12192000" cy="707886"/>
          </a:xfrm>
          <a:prstGeom prst="rect">
            <a:avLst/>
          </a:prstGeom>
          <a:solidFill>
            <a:schemeClr val="tx2">
              <a:lumMod val="20000"/>
              <a:lumOff val="80000"/>
            </a:schemeClr>
          </a:solidFill>
        </p:spPr>
        <p:txBody>
          <a:bodyPr wrap="square" rtlCol="0">
            <a:spAutoFit/>
          </a:bodyPr>
          <a:lstStyle/>
          <a:p>
            <a:pPr lvl="0"/>
            <a:r>
              <a:rPr lang="en-US" sz="2000" dirty="0">
                <a:solidFill>
                  <a:srgbClr val="FF0000"/>
                </a:solidFill>
                <a:latin typeface="Times New Roman" panose="02020603050405020304" pitchFamily="18" charset="0"/>
                <a:cs typeface="Times New Roman" panose="02020603050405020304" pitchFamily="18" charset="0"/>
              </a:rPr>
              <a:t>The Junk of words </a:t>
            </a:r>
            <a:r>
              <a:rPr lang="en-US" sz="2000" dirty="0">
                <a:solidFill>
                  <a:srgbClr val="C00000"/>
                </a:solidFill>
                <a:latin typeface="Times New Roman" panose="02020603050405020304" pitchFamily="18" charset="0"/>
                <a:cs typeface="Times New Roman" panose="02020603050405020304" pitchFamily="18" charset="0"/>
              </a:rPr>
              <a:t>“God”, </a:t>
            </a:r>
            <a:r>
              <a:rPr lang="en-US" sz="2000" dirty="0">
                <a:solidFill>
                  <a:srgbClr val="002060"/>
                </a:solidFill>
                <a:latin typeface="Times New Roman" panose="02020603050405020304" pitchFamily="18" charset="0"/>
                <a:cs typeface="Times New Roman" panose="02020603050405020304" pitchFamily="18" charset="0"/>
              </a:rPr>
              <a:t>“belief”, </a:t>
            </a:r>
            <a:r>
              <a:rPr lang="en-US" sz="2000" dirty="0">
                <a:solidFill>
                  <a:srgbClr val="7030A0"/>
                </a:solidFill>
                <a:latin typeface="Times New Roman" panose="02020603050405020304" pitchFamily="18" charset="0"/>
                <a:cs typeface="Times New Roman" panose="02020603050405020304" pitchFamily="18" charset="0"/>
              </a:rPr>
              <a:t>“faith”, </a:t>
            </a:r>
            <a:r>
              <a:rPr lang="en-US" sz="2000" dirty="0">
                <a:solidFill>
                  <a:srgbClr val="0070C0"/>
                </a:solidFill>
                <a:latin typeface="Times New Roman" panose="02020603050405020304" pitchFamily="18" charset="0"/>
                <a:cs typeface="Times New Roman" panose="02020603050405020304" pitchFamily="18" charset="0"/>
              </a:rPr>
              <a:t>“money” </a:t>
            </a:r>
            <a:r>
              <a:rPr lang="en-US" sz="2000" dirty="0">
                <a:solidFill>
                  <a:srgbClr val="002060"/>
                </a:solidFill>
                <a:latin typeface="Times New Roman" panose="02020603050405020304" pitchFamily="18" charset="0"/>
                <a:cs typeface="Times New Roman" panose="02020603050405020304" pitchFamily="18" charset="0"/>
              </a:rPr>
              <a:t>and “desire” </a:t>
            </a:r>
            <a:r>
              <a:rPr lang="en-US" sz="2000" dirty="0">
                <a:solidFill>
                  <a:srgbClr val="00B050"/>
                </a:solidFill>
                <a:latin typeface="Times New Roman" panose="02020603050405020304" pitchFamily="18" charset="0"/>
                <a:cs typeface="Times New Roman" panose="02020603050405020304" pitchFamily="18" charset="0"/>
              </a:rPr>
              <a:t>has completely corrupted our brains,</a:t>
            </a:r>
            <a:r>
              <a:rPr lang="en-US" sz="2000" dirty="0">
                <a:solidFill>
                  <a:srgbClr val="FF0000"/>
                </a:solidFill>
                <a:latin typeface="Times New Roman" panose="02020603050405020304" pitchFamily="18" charset="0"/>
                <a:cs typeface="Times New Roman" panose="02020603050405020304" pitchFamily="18" charset="0"/>
              </a:rPr>
              <a:t> </a:t>
            </a:r>
            <a:r>
              <a:rPr lang="en-US" sz="2000" dirty="0">
                <a:solidFill>
                  <a:srgbClr val="002060"/>
                </a:solidFill>
                <a:latin typeface="Times New Roman" panose="02020603050405020304" pitchFamily="18" charset="0"/>
                <a:cs typeface="Times New Roman" panose="02020603050405020304" pitchFamily="18" charset="0"/>
              </a:rPr>
              <a:t>thus,</a:t>
            </a:r>
            <a:r>
              <a:rPr lang="en-US" sz="2000" dirty="0">
                <a:solidFill>
                  <a:srgbClr val="FF0000"/>
                </a:solidFill>
                <a:latin typeface="Times New Roman" panose="02020603050405020304" pitchFamily="18" charset="0"/>
                <a:cs typeface="Times New Roman" panose="02020603050405020304" pitchFamily="18" charset="0"/>
              </a:rPr>
              <a:t> </a:t>
            </a:r>
            <a:r>
              <a:rPr lang="en-US" sz="2000" dirty="0">
                <a:solidFill>
                  <a:srgbClr val="0070C0"/>
                </a:solidFill>
                <a:latin typeface="Times New Roman" panose="02020603050405020304" pitchFamily="18" charset="0"/>
                <a:cs typeface="Times New Roman" panose="02020603050405020304" pitchFamily="18" charset="0"/>
              </a:rPr>
              <a:t>if you want to clean it up, </a:t>
            </a:r>
            <a:r>
              <a:rPr lang="en-US" sz="2000" dirty="0">
                <a:latin typeface="Times New Roman" panose="02020603050405020304" pitchFamily="18" charset="0"/>
                <a:cs typeface="Times New Roman" panose="02020603050405020304" pitchFamily="18" charset="0"/>
              </a:rPr>
              <a:t>start looking for the truth.</a:t>
            </a:r>
            <a:endParaRPr lang="en-GB"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612820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fontScale="92500"/>
          </a:bodyPr>
          <a:lstStyle/>
          <a:p>
            <a:pPr marL="0" indent="0" algn="ctr">
              <a:buNone/>
            </a:pPr>
            <a:r>
              <a:rPr lang="en-US"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Behavior of Normal Transformer</a:t>
            </a:r>
          </a:p>
          <a:p>
            <a:pPr algn="just">
              <a:buFont typeface="Wingdings" panose="05000000000000000000" pitchFamily="2" charset="2"/>
              <a:buChar char="Ø"/>
            </a:pPr>
            <a:r>
              <a:rPr lang="en-US"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When transformer is working under the normal condition, it exhibits the following:</a:t>
            </a:r>
          </a:p>
          <a:p>
            <a:pPr marL="457200" indent="-457200" algn="just">
              <a:buAutoNum type="arabicPeriod"/>
            </a:pPr>
            <a:r>
              <a:rPr lang="en-US" b="1" dirty="0">
                <a:latin typeface="Times New Roman" panose="02020603050405020304" pitchFamily="18" charset="0"/>
                <a:cs typeface="Times New Roman" panose="02020603050405020304" pitchFamily="18" charset="0"/>
              </a:rPr>
              <a:t>Primary and Secondary Windings</a:t>
            </a:r>
            <a:r>
              <a:rPr lang="en-US"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When an alternating current (AC) flows through the primary winding, it creates a time-varying magnetic field in the transformer core.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This magnetic field induces a voltage in the secondary winding through electromagnetic induction.</a:t>
            </a:r>
            <a:r>
              <a:rPr lang="en-US"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buNone/>
            </a:pPr>
            <a:r>
              <a:rPr lang="en-US" b="1" dirty="0">
                <a:latin typeface="Times New Roman" panose="02020603050405020304" pitchFamily="18" charset="0"/>
                <a:cs typeface="Times New Roman" panose="02020603050405020304" pitchFamily="18" charset="0"/>
              </a:rPr>
              <a:t>2. Step-Up and Step-Down</a:t>
            </a:r>
            <a:r>
              <a:rPr lang="en-US"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Depending on the turns ratio between the primary and secondary windings, transformers can either step up (increase) or step down (decrease) the voltage levels.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voltage ratio between the primary and secondary sides is directly proportional to the ratio of the number of turns in the windings.</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85981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lgn="ctr">
              <a:buNone/>
            </a:pPr>
            <a:r>
              <a:rPr lang="en-US"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Behavior of Normal Transformer</a:t>
            </a:r>
          </a:p>
          <a:p>
            <a:pPr marL="0" indent="0" algn="just">
              <a:buNone/>
            </a:pPr>
            <a:r>
              <a:rPr lang="en-US" b="1" dirty="0">
                <a:latin typeface="Times New Roman" panose="02020603050405020304" pitchFamily="18" charset="0"/>
                <a:cs typeface="Times New Roman" panose="02020603050405020304" pitchFamily="18" charset="0"/>
              </a:rPr>
              <a:t>3. Inverse Proportionality</a:t>
            </a:r>
            <a:r>
              <a:rPr lang="en-US" dirty="0">
                <a:latin typeface="Times New Roman" panose="02020603050405020304" pitchFamily="18" charset="0"/>
                <a:cs typeface="Times New Roman" panose="02020603050405020304" pitchFamily="18" charset="0"/>
              </a:rPr>
              <a:t>:</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While transformers change voltage levels, they also inversely change the current levels.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If the transformer steps up the voltage, it steps down the current and vice versa, according to the principle of conservation of energy (neglecting losses).</a:t>
            </a:r>
          </a:p>
          <a:p>
            <a:pPr algn="just">
              <a:buFont typeface="Wingdings" panose="05000000000000000000" pitchFamily="2" charset="2"/>
              <a:buChar char="Ø"/>
            </a:pPr>
            <a:endParaRPr lang="en-US" dirty="0">
              <a:latin typeface="Times New Roman" panose="02020603050405020304" pitchFamily="18" charset="0"/>
              <a:cs typeface="Times New Roman" panose="02020603050405020304" pitchFamily="18" charset="0"/>
            </a:endParaRPr>
          </a:p>
          <a:p>
            <a:pPr marL="0" indent="0" algn="just">
              <a:buNone/>
            </a:pPr>
            <a:r>
              <a:rPr lang="en-US" b="1" dirty="0">
                <a:latin typeface="Times New Roman" panose="02020603050405020304" pitchFamily="18" charset="0"/>
                <a:cs typeface="Times New Roman" panose="02020603050405020304" pitchFamily="18" charset="0"/>
              </a:rPr>
              <a:t>4. High Efficiency</a:t>
            </a:r>
            <a:r>
              <a:rPr lang="en-US"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Transformers are highly efficient devices, often achieving efficiencies above 95%.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However, some energy is lost as heat due to core losses (hysteresis and eddy currents) and winding losses (I²R losses).</a:t>
            </a:r>
            <a:endParaRPr lang="en-NP"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064692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lgn="ctr">
              <a:buNone/>
            </a:pPr>
            <a:r>
              <a:rPr lang="en-US"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Behavior of Normal Transformer</a:t>
            </a:r>
          </a:p>
          <a:p>
            <a:pPr marL="0" indent="0" algn="just">
              <a:buNone/>
            </a:pPr>
            <a:r>
              <a:rPr lang="en-US" b="1" dirty="0">
                <a:latin typeface="Times New Roman" panose="02020603050405020304" pitchFamily="18" charset="0"/>
                <a:cs typeface="Times New Roman" panose="02020603050405020304" pitchFamily="18" charset="0"/>
              </a:rPr>
              <a:t>5. Voltage Regulation</a:t>
            </a:r>
            <a:r>
              <a:rPr lang="en-US"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change in secondary voltage from no-load to full-load conditions is called voltage regulation.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Ideal transformers have low voltage regulation, meaning their output voltage remains relatively constant regardless of the load.</a:t>
            </a:r>
          </a:p>
          <a:p>
            <a:pPr algn="just">
              <a:buFont typeface="Wingdings" panose="05000000000000000000" pitchFamily="2" charset="2"/>
              <a:buChar char="Ø"/>
            </a:pPr>
            <a:endParaRPr lang="en-US" dirty="0">
              <a:latin typeface="Times New Roman" panose="02020603050405020304" pitchFamily="18" charset="0"/>
              <a:cs typeface="Times New Roman" panose="02020603050405020304" pitchFamily="18" charset="0"/>
            </a:endParaRPr>
          </a:p>
          <a:p>
            <a:pPr marL="0" indent="0" algn="just">
              <a:buNone/>
            </a:pPr>
            <a:r>
              <a:rPr lang="en-US" b="1" dirty="0">
                <a:latin typeface="Times New Roman" panose="02020603050405020304" pitchFamily="18" charset="0"/>
                <a:cs typeface="Times New Roman" panose="02020603050405020304" pitchFamily="18" charset="0"/>
              </a:rPr>
              <a:t>6. Magnetizing Current</a:t>
            </a:r>
            <a:r>
              <a:rPr lang="en-US"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 small magnetizing current flows through the primary winding to establish the magnetic field in the core even when there is no load on the secondary winding.</a:t>
            </a:r>
            <a:endParaRPr lang="en-NP"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9131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fontScale="25000" lnSpcReduction="20000"/>
          </a:bodyPr>
          <a:lstStyle/>
          <a:p>
            <a:pPr marL="0" indent="0" algn="just">
              <a:buNone/>
            </a:pPr>
            <a:r>
              <a:rPr lang="en-US" sz="11200" b="1" dirty="0">
                <a:latin typeface="Times New Roman" panose="02020603050405020304" pitchFamily="18" charset="0"/>
                <a:cs typeface="Times New Roman" panose="02020603050405020304" pitchFamily="18" charset="0"/>
              </a:rPr>
              <a:t>Outlines:</a:t>
            </a:r>
          </a:p>
          <a:p>
            <a:pPr marR="0" algn="just">
              <a:lnSpc>
                <a:spcPct val="115000"/>
              </a:lnSpc>
              <a:spcBef>
                <a:spcPts val="0"/>
              </a:spcBef>
              <a:spcAft>
                <a:spcPts val="1000"/>
              </a:spcAft>
              <a:buAutoNum type="arabicPeriod"/>
            </a:pPr>
            <a:r>
              <a:rPr lang="en-US" sz="96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Review of Transformer Construction and Operation, Behavior of Normal Transformer, Transformer Condition Indicators</a:t>
            </a:r>
            <a:r>
              <a:rPr lang="en-US" sz="96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96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a:p>
            <a:pPr marR="0" algn="just">
              <a:lnSpc>
                <a:spcPct val="115000"/>
              </a:lnSpc>
              <a:spcBef>
                <a:spcPts val="0"/>
              </a:spcBef>
              <a:spcAft>
                <a:spcPts val="1000"/>
              </a:spcAft>
              <a:buAutoNum type="arabicPeriod"/>
            </a:pPr>
            <a:r>
              <a:rPr lang="en-US" sz="9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Insulation Classes, Cooling Systems, Thermal performance of transformers: heating at constant load, heating under variable load, insulation wear and load capacity, overload; </a:t>
            </a:r>
            <a:endParaRPr lang="en-US" sz="9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R="0" algn="just">
              <a:lnSpc>
                <a:spcPct val="115000"/>
              </a:lnSpc>
              <a:spcBef>
                <a:spcPts val="0"/>
              </a:spcBef>
              <a:spcAft>
                <a:spcPts val="1000"/>
              </a:spcAft>
              <a:buAutoNum type="arabicPeriod"/>
            </a:pPr>
            <a:r>
              <a:rPr lang="en-US" sz="9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Transformer faults: main causes, core faults, winding faults, switching failures, tanks fault, other failures; </a:t>
            </a:r>
          </a:p>
          <a:p>
            <a:pPr marR="0" algn="just">
              <a:lnSpc>
                <a:spcPct val="115000"/>
              </a:lnSpc>
              <a:spcBef>
                <a:spcPts val="0"/>
              </a:spcBef>
              <a:spcAft>
                <a:spcPts val="1000"/>
              </a:spcAft>
              <a:buAutoNum type="arabicPeriod"/>
            </a:pPr>
            <a:r>
              <a:rPr lang="en-US" sz="9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Transformer testing and fault diagnostics: HVPD tests, Acoustic detection, short-circuit and open-circuit impedance measurement, frequency-response analysis, Polarization index, measurement of DC resistance, tan-delta tests, Dissolved Gas Analysis;</a:t>
            </a:r>
          </a:p>
          <a:p>
            <a:pPr marR="0" algn="just">
              <a:lnSpc>
                <a:spcPct val="115000"/>
              </a:lnSpc>
              <a:spcBef>
                <a:spcPts val="0"/>
              </a:spcBef>
              <a:spcAft>
                <a:spcPts val="1000"/>
              </a:spcAft>
              <a:buAutoNum type="arabicPeriod"/>
            </a:pPr>
            <a:r>
              <a:rPr lang="en-US" sz="9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Fault simulation exercise and laboratory demonstration.</a:t>
            </a:r>
            <a:endParaRPr lang="en-US" sz="9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r>
              <a:rPr lang="en-US" sz="1800" dirty="0">
                <a:effectLst/>
                <a:latin typeface="Calibri" panose="020F0502020204030204" pitchFamily="34" charset="0"/>
                <a:ea typeface="Times New Roman" panose="02020603050405020304" pitchFamily="18"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03269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lgn="ctr">
              <a:buNone/>
            </a:pPr>
            <a:r>
              <a:rPr lang="en-US"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Behavior of Normal Transformer</a:t>
            </a:r>
          </a:p>
          <a:p>
            <a:pPr marL="0" indent="0" algn="just">
              <a:buNone/>
            </a:pPr>
            <a:r>
              <a:rPr lang="en-US" b="1" dirty="0"/>
              <a:t>7</a:t>
            </a:r>
            <a:r>
              <a:rPr lang="en-US" b="1" dirty="0">
                <a:latin typeface="Times New Roman" panose="02020603050405020304" pitchFamily="18" charset="0"/>
                <a:cs typeface="Times New Roman" panose="02020603050405020304" pitchFamily="18" charset="0"/>
              </a:rPr>
              <a:t>. Hysteresis and Eddy Current Losses</a:t>
            </a:r>
            <a:r>
              <a:rPr lang="en-US"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These are losses in the transformer core due to the alternating nature of the magnetic field.</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Hysteresis losses are due to the lagging behavior of magnetic domains in the core material, and eddy current losses are due to circulating currents induced in the core.</a:t>
            </a:r>
          </a:p>
          <a:p>
            <a:pPr algn="just">
              <a:buFont typeface="Wingdings" panose="05000000000000000000" pitchFamily="2" charset="2"/>
              <a:buChar char="Ø"/>
            </a:pPr>
            <a:endParaRPr lang="en-US" dirty="0">
              <a:latin typeface="Times New Roman" panose="02020603050405020304" pitchFamily="18" charset="0"/>
              <a:cs typeface="Times New Roman" panose="02020603050405020304" pitchFamily="18" charset="0"/>
            </a:endParaRPr>
          </a:p>
          <a:p>
            <a:pPr marL="0" indent="0" algn="just">
              <a:buNone/>
            </a:pPr>
            <a:r>
              <a:rPr lang="en-US" b="1" dirty="0">
                <a:latin typeface="Times New Roman" panose="02020603050405020304" pitchFamily="18" charset="0"/>
                <a:cs typeface="Times New Roman" panose="02020603050405020304" pitchFamily="18" charset="0"/>
              </a:rPr>
              <a:t>8. Load Dependence</a:t>
            </a:r>
            <a:r>
              <a:rPr lang="en-US"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secondary voltage of a transformer decreases slightly as the load increases due to the internal impedance of the transformer. </a:t>
            </a: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This behavior is quantified by the transformer's voltage regulation.</a:t>
            </a:r>
            <a:endParaRPr lang="en-NP"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50776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fontScale="92500" lnSpcReduction="20000"/>
          </a:bodyPr>
          <a:lstStyle/>
          <a:p>
            <a:pPr marL="0" indent="0" algn="ctr">
              <a:buNone/>
            </a:pPr>
            <a:r>
              <a:rPr lang="en-US"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Transformer Condition Indicators</a:t>
            </a:r>
          </a:p>
          <a:p>
            <a:pPr marL="0" indent="0" algn="just">
              <a:buNone/>
            </a:pPr>
            <a:r>
              <a:rPr lang="en-US" b="1" dirty="0">
                <a:solidFill>
                  <a:srgbClr val="FF0000"/>
                </a:solidFill>
                <a:latin typeface="Times New Roman" panose="02020603050405020304" pitchFamily="18" charset="0"/>
                <a:cs typeface="Times New Roman" panose="02020603050405020304" pitchFamily="18" charset="0"/>
              </a:rPr>
              <a:t>1. Temperature Indicators</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Oil Temperature</a:t>
            </a:r>
            <a:r>
              <a:rPr lang="en-US" dirty="0">
                <a:latin typeface="Times New Roman" panose="02020603050405020304" pitchFamily="18" charset="0"/>
                <a:cs typeface="Times New Roman" panose="02020603050405020304" pitchFamily="18" charset="0"/>
              </a:rPr>
              <a:t>: Measures the temperature of the transformer oil. High temperatures can indicate excessive loading or cooling system failure.</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Winding Temperature</a:t>
            </a:r>
            <a:r>
              <a:rPr lang="en-US" dirty="0">
                <a:latin typeface="Times New Roman" panose="02020603050405020304" pitchFamily="18" charset="0"/>
                <a:cs typeface="Times New Roman" panose="02020603050405020304" pitchFamily="18" charset="0"/>
              </a:rPr>
              <a:t>: Indicates the temperature of the transformer windings. Excessive winding temperature can lead to insulation degradation.</a:t>
            </a:r>
          </a:p>
          <a:p>
            <a:pPr marL="0" indent="0" algn="just">
              <a:buNone/>
            </a:pPr>
            <a:r>
              <a:rPr lang="en-US"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2. </a:t>
            </a:r>
            <a:r>
              <a:rPr lang="en-US" b="1" dirty="0">
                <a:solidFill>
                  <a:srgbClr val="FF0000"/>
                </a:solidFill>
                <a:latin typeface="Times New Roman" panose="02020603050405020304" pitchFamily="18" charset="0"/>
                <a:cs typeface="Times New Roman" panose="02020603050405020304" pitchFamily="18" charset="0"/>
              </a:rPr>
              <a:t>Oil Quality Indicators</a:t>
            </a:r>
          </a:p>
          <a:p>
            <a:pPr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Dissolved Gas Analysis (DGA)</a:t>
            </a:r>
            <a:r>
              <a:rPr lang="en-US" dirty="0">
                <a:latin typeface="Times New Roman" panose="02020603050405020304" pitchFamily="18" charset="0"/>
                <a:cs typeface="Times New Roman" panose="02020603050405020304" pitchFamily="18" charset="0"/>
              </a:rPr>
              <a:t>: Measures the concentration of gases dissolved in the transformer oil. Certain gases (e.g., hydrogen, methane, ethylene) can indicate various types of faults, such as arcing, overheating, or insulation breakdown.</a:t>
            </a: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400" b="1" i="0" u="none" strike="noStrike" cap="none" normalizeH="0" baseline="0" dirty="0">
                <a:ln>
                  <a:noFill/>
                </a:ln>
                <a:effectLst/>
                <a:latin typeface="Times New Roman" panose="02020603050405020304" pitchFamily="18" charset="0"/>
                <a:cs typeface="Times New Roman" panose="02020603050405020304" pitchFamily="18" charset="0"/>
              </a:rPr>
              <a:t>Oil Dielectric Strength</a:t>
            </a:r>
            <a:r>
              <a:rPr kumimoji="0" lang="en-US" altLang="en-US" sz="2400" b="0" i="0" u="none" strike="noStrike" cap="none" normalizeH="0" baseline="0" dirty="0">
                <a:ln>
                  <a:noFill/>
                </a:ln>
                <a:effectLst/>
                <a:latin typeface="Times New Roman" panose="02020603050405020304" pitchFamily="18" charset="0"/>
                <a:cs typeface="Times New Roman" panose="02020603050405020304" pitchFamily="18" charset="0"/>
              </a:rPr>
              <a:t>: Assesses the insulating properties of the transformer oil. Low dielectric strength can indicate contamination or degradation of the oil.</a:t>
            </a: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400" b="1" i="0" u="none" strike="noStrike" cap="none" normalizeH="0" baseline="0" dirty="0">
                <a:ln>
                  <a:noFill/>
                </a:ln>
                <a:effectLst/>
                <a:latin typeface="Times New Roman" panose="02020603050405020304" pitchFamily="18" charset="0"/>
                <a:cs typeface="Times New Roman" panose="02020603050405020304" pitchFamily="18" charset="0"/>
              </a:rPr>
              <a:t>Moisture Content</a:t>
            </a:r>
            <a:r>
              <a:rPr kumimoji="0" lang="en-US" altLang="en-US" sz="2400" b="0" i="0" u="none" strike="noStrike" cap="none" normalizeH="0" baseline="0" dirty="0">
                <a:ln>
                  <a:noFill/>
                </a:ln>
                <a:effectLst/>
                <a:latin typeface="Times New Roman" panose="02020603050405020304" pitchFamily="18" charset="0"/>
                <a:cs typeface="Times New Roman" panose="02020603050405020304" pitchFamily="18" charset="0"/>
              </a:rPr>
              <a:t>: High moisture levels in the oil can reduce its insulating properties and lead to accelerated aging of the insulation. </a:t>
            </a:r>
          </a:p>
          <a:p>
            <a:pPr algn="just">
              <a:buFont typeface="Wingdings" panose="05000000000000000000" pitchFamily="2" charset="2"/>
              <a:buChar char="Ø"/>
            </a:pPr>
            <a:endParaRPr lang="en-US"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21405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lnSpcReduction="10000"/>
          </a:bodyPr>
          <a:lstStyle/>
          <a:p>
            <a:pPr marL="0" indent="0" algn="ctr">
              <a:buNone/>
            </a:pPr>
            <a:r>
              <a:rPr lang="en-US"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Transformer Condition Indicators</a:t>
            </a:r>
          </a:p>
          <a:p>
            <a:pPr marL="0" indent="0" algn="just">
              <a:buNone/>
            </a:pPr>
            <a:r>
              <a:rPr lang="en-US" b="1" dirty="0">
                <a:solidFill>
                  <a:srgbClr val="FF0000"/>
                </a:solidFill>
                <a:latin typeface="Times New Roman" panose="02020603050405020304" pitchFamily="18" charset="0"/>
                <a:cs typeface="Times New Roman" panose="02020603050405020304" pitchFamily="18" charset="0"/>
              </a:rPr>
              <a:t>3. Load Indicators</a:t>
            </a: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400" b="1" i="0" u="none" strike="noStrike" cap="none" normalizeH="0" baseline="0" dirty="0">
                <a:ln>
                  <a:noFill/>
                </a:ln>
                <a:effectLst/>
                <a:latin typeface="Times New Roman" panose="02020603050405020304" pitchFamily="18" charset="0"/>
                <a:cs typeface="Times New Roman" panose="02020603050405020304" pitchFamily="18" charset="0"/>
              </a:rPr>
              <a:t>Load Current</a:t>
            </a:r>
            <a:r>
              <a:rPr kumimoji="0" lang="en-US" altLang="en-US" sz="2400" b="0" i="0" u="none" strike="noStrike" cap="none" normalizeH="0" baseline="0" dirty="0">
                <a:ln>
                  <a:noFill/>
                </a:ln>
                <a:effectLst/>
                <a:latin typeface="Times New Roman" panose="02020603050405020304" pitchFamily="18" charset="0"/>
                <a:cs typeface="Times New Roman" panose="02020603050405020304" pitchFamily="18" charset="0"/>
              </a:rPr>
              <a:t>: Monitors the current flowing through the transformer. Consistently high load currents can lead to overheating and accelerated aging.</a:t>
            </a: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400" b="1" i="0" u="none" strike="noStrike" cap="none" normalizeH="0" baseline="0" dirty="0">
                <a:ln>
                  <a:noFill/>
                </a:ln>
                <a:effectLst/>
                <a:latin typeface="Times New Roman" panose="02020603050405020304" pitchFamily="18" charset="0"/>
                <a:cs typeface="Times New Roman" panose="02020603050405020304" pitchFamily="18" charset="0"/>
              </a:rPr>
              <a:t>Power Factor</a:t>
            </a:r>
            <a:r>
              <a:rPr kumimoji="0" lang="en-US" altLang="en-US" sz="2400" b="0" i="0" u="none" strike="noStrike" cap="none" normalizeH="0" baseline="0" dirty="0">
                <a:ln>
                  <a:noFill/>
                </a:ln>
                <a:effectLst/>
                <a:latin typeface="Times New Roman" panose="02020603050405020304" pitchFamily="18" charset="0"/>
                <a:cs typeface="Times New Roman" panose="02020603050405020304" pitchFamily="18" charset="0"/>
              </a:rPr>
              <a:t>: Measures the power factor of the load. Low power factor can indicate inefficient operation and higher losses. </a:t>
            </a:r>
          </a:p>
          <a:p>
            <a:pPr marL="0" indent="0" algn="just">
              <a:buNone/>
            </a:pPr>
            <a:r>
              <a:rPr lang="en-US"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4. </a:t>
            </a:r>
            <a:r>
              <a:rPr lang="en-US" b="1" dirty="0">
                <a:solidFill>
                  <a:srgbClr val="FF0000"/>
                </a:solidFill>
                <a:latin typeface="Times New Roman" panose="02020603050405020304" pitchFamily="18" charset="0"/>
                <a:cs typeface="Times New Roman" panose="02020603050405020304" pitchFamily="18" charset="0"/>
              </a:rPr>
              <a:t>Physical and Visual Inspections</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400" b="1" i="0" u="none" strike="noStrike" cap="none" normalizeH="0" baseline="0" dirty="0">
                <a:ln>
                  <a:noFill/>
                </a:ln>
                <a:effectLst/>
                <a:latin typeface="Times New Roman" panose="02020603050405020304" pitchFamily="18" charset="0"/>
                <a:cs typeface="Times New Roman" panose="02020603050405020304" pitchFamily="18" charset="0"/>
              </a:rPr>
              <a:t>Bushing Condition</a:t>
            </a:r>
            <a:r>
              <a:rPr kumimoji="0" lang="en-US" altLang="en-US" sz="2400" b="0" i="0" u="none" strike="noStrike" cap="none" normalizeH="0" baseline="0" dirty="0">
                <a:ln>
                  <a:noFill/>
                </a:ln>
                <a:effectLst/>
                <a:latin typeface="Times New Roman" panose="02020603050405020304" pitchFamily="18" charset="0"/>
                <a:cs typeface="Times New Roman" panose="02020603050405020304" pitchFamily="18" charset="0"/>
              </a:rPr>
              <a:t>: Inspects the physical condition of the bushings for cracks, contamination, or oil leaks. Damaged bushings can lead to electrical faults.</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400" b="1" i="0" u="none" strike="noStrike" cap="none" normalizeH="0" baseline="0" dirty="0">
                <a:ln>
                  <a:noFill/>
                </a:ln>
                <a:effectLst/>
                <a:latin typeface="Times New Roman" panose="02020603050405020304" pitchFamily="18" charset="0"/>
                <a:cs typeface="Times New Roman" panose="02020603050405020304" pitchFamily="18" charset="0"/>
              </a:rPr>
              <a:t>Physical Deformation</a:t>
            </a:r>
            <a:r>
              <a:rPr kumimoji="0" lang="en-US" altLang="en-US" sz="2400" b="0" i="0" u="none" strike="noStrike" cap="none" normalizeH="0" baseline="0" dirty="0">
                <a:ln>
                  <a:noFill/>
                </a:ln>
                <a:effectLst/>
                <a:latin typeface="Times New Roman" panose="02020603050405020304" pitchFamily="18" charset="0"/>
                <a:cs typeface="Times New Roman" panose="02020603050405020304" pitchFamily="18" charset="0"/>
              </a:rPr>
              <a:t>: Checks for any signs of physical deformation or damage to the transformer tank and components.</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400" b="1" i="0" u="none" strike="noStrike" cap="none" normalizeH="0" baseline="0" dirty="0">
                <a:ln>
                  <a:noFill/>
                </a:ln>
                <a:effectLst/>
                <a:latin typeface="Times New Roman" panose="02020603050405020304" pitchFamily="18" charset="0"/>
                <a:cs typeface="Times New Roman" panose="02020603050405020304" pitchFamily="18" charset="0"/>
              </a:rPr>
              <a:t>Oil Leaks</a:t>
            </a:r>
            <a:r>
              <a:rPr kumimoji="0" lang="en-US" altLang="en-US" sz="2400" b="0" i="0" u="none" strike="noStrike" cap="none" normalizeH="0" baseline="0" dirty="0">
                <a:ln>
                  <a:noFill/>
                </a:ln>
                <a:effectLst/>
                <a:latin typeface="Times New Roman" panose="02020603050405020304" pitchFamily="18" charset="0"/>
                <a:cs typeface="Times New Roman" panose="02020603050405020304" pitchFamily="18" charset="0"/>
              </a:rPr>
              <a:t>: Identifies any oil leaks, which can lead to reduced insulation and cooling efficiency. </a:t>
            </a:r>
          </a:p>
          <a:p>
            <a:pPr marL="0" indent="0" algn="just">
              <a:buNone/>
            </a:pPr>
            <a:endParaRPr lang="en-US"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43915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lgn="ctr">
              <a:buNone/>
            </a:pPr>
            <a:r>
              <a:rPr lang="en-US"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Transformer Condition Indicators</a:t>
            </a:r>
          </a:p>
          <a:p>
            <a:pPr marL="0" indent="0" algn="just">
              <a:buNone/>
            </a:pPr>
            <a:r>
              <a:rPr lang="en-US" b="1" dirty="0">
                <a:solidFill>
                  <a:srgbClr val="FF0000"/>
                </a:solidFill>
                <a:latin typeface="Times New Roman" panose="02020603050405020304" pitchFamily="18" charset="0"/>
                <a:cs typeface="Times New Roman" panose="02020603050405020304" pitchFamily="18" charset="0"/>
              </a:rPr>
              <a:t>5. Buchholz Relay</a:t>
            </a: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400" b="1" i="0" u="none" strike="noStrike" cap="none" normalizeH="0" baseline="0" dirty="0">
                <a:ln>
                  <a:noFill/>
                </a:ln>
                <a:solidFill>
                  <a:schemeClr val="tx1">
                    <a:lumMod val="75000"/>
                    <a:lumOff val="25000"/>
                  </a:schemeClr>
                </a:solidFill>
                <a:effectLst/>
                <a:latin typeface="Times New Roman" panose="02020603050405020304" pitchFamily="18" charset="0"/>
                <a:cs typeface="Times New Roman" panose="02020603050405020304" pitchFamily="18" charset="0"/>
              </a:rPr>
              <a:t>Gas Accumulation</a:t>
            </a:r>
            <a:r>
              <a:rPr kumimoji="0" lang="en-US" altLang="en-US" sz="2400" b="0" i="0" u="none" strike="noStrike" cap="none" normalizeH="0" baseline="0" dirty="0">
                <a:ln>
                  <a:noFill/>
                </a:ln>
                <a:solidFill>
                  <a:schemeClr val="tx1">
                    <a:lumMod val="75000"/>
                    <a:lumOff val="25000"/>
                  </a:schemeClr>
                </a:solidFill>
                <a:effectLst/>
                <a:latin typeface="Times New Roman" panose="02020603050405020304" pitchFamily="18" charset="0"/>
                <a:cs typeface="Times New Roman" panose="02020603050405020304" pitchFamily="18" charset="0"/>
              </a:rPr>
              <a:t>: Detects the accumulation of gases in the relay, which can indicate internal arcing or severe overheating.</a:t>
            </a: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400" b="1" i="0" u="none" strike="noStrike" cap="none" normalizeH="0" baseline="0" dirty="0">
                <a:ln>
                  <a:noFill/>
                </a:ln>
                <a:solidFill>
                  <a:schemeClr val="tx1">
                    <a:lumMod val="75000"/>
                    <a:lumOff val="25000"/>
                  </a:schemeClr>
                </a:solidFill>
                <a:effectLst/>
                <a:latin typeface="Times New Roman" panose="02020603050405020304" pitchFamily="18" charset="0"/>
                <a:cs typeface="Times New Roman" panose="02020603050405020304" pitchFamily="18" charset="0"/>
              </a:rPr>
              <a:t>Oil Flow</a:t>
            </a:r>
            <a:r>
              <a:rPr kumimoji="0" lang="en-US" altLang="en-US" sz="2400" b="0" i="0" u="none" strike="noStrike" cap="none" normalizeH="0" baseline="0" dirty="0">
                <a:ln>
                  <a:noFill/>
                </a:ln>
                <a:solidFill>
                  <a:schemeClr val="tx1">
                    <a:lumMod val="75000"/>
                    <a:lumOff val="25000"/>
                  </a:schemeClr>
                </a:solidFill>
                <a:effectLst/>
                <a:latin typeface="Times New Roman" panose="02020603050405020304" pitchFamily="18" charset="0"/>
                <a:cs typeface="Times New Roman" panose="02020603050405020304" pitchFamily="18" charset="0"/>
              </a:rPr>
              <a:t>: Monitors the flow of oil through the relay, which can indicate oil leaks or cooling system issues. </a:t>
            </a:r>
          </a:p>
          <a:p>
            <a:pPr marL="0" indent="0" algn="just">
              <a:buNone/>
            </a:pPr>
            <a:r>
              <a:rPr lang="en-US" b="1" dirty="0">
                <a:solidFill>
                  <a:srgbClr val="FF0000"/>
                </a:solidFill>
              </a:rPr>
              <a:t>6. </a:t>
            </a:r>
            <a:r>
              <a:rPr lang="en-US" b="1" dirty="0">
                <a:solidFill>
                  <a:srgbClr val="FF0000"/>
                </a:solidFill>
                <a:latin typeface="Times New Roman" panose="02020603050405020304" pitchFamily="18" charset="0"/>
                <a:cs typeface="Times New Roman" panose="02020603050405020304" pitchFamily="18" charset="0"/>
              </a:rPr>
              <a:t>Cooling System Performance</a:t>
            </a: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400" b="1" i="0" u="none" strike="noStrike" cap="none" normalizeH="0" baseline="0" dirty="0">
                <a:ln>
                  <a:noFill/>
                </a:ln>
                <a:effectLst/>
                <a:latin typeface="Times New Roman" panose="02020603050405020304" pitchFamily="18" charset="0"/>
                <a:cs typeface="Times New Roman" panose="02020603050405020304" pitchFamily="18" charset="0"/>
              </a:rPr>
              <a:t>Cooling Fans and Pumps</a:t>
            </a:r>
            <a:r>
              <a:rPr kumimoji="0" lang="en-US" altLang="en-US" sz="2400" b="0" i="0" u="none" strike="noStrike" cap="none" normalizeH="0" baseline="0" dirty="0">
                <a:ln>
                  <a:noFill/>
                </a:ln>
                <a:effectLst/>
                <a:latin typeface="Times New Roman" panose="02020603050405020304" pitchFamily="18" charset="0"/>
                <a:cs typeface="Times New Roman" panose="02020603050405020304" pitchFamily="18" charset="0"/>
              </a:rPr>
              <a:t>: Monitors the operation of cooling fans and pumps. Malfunctioning cooling systems can lead to overheating.</a:t>
            </a:r>
          </a:p>
          <a:p>
            <a:pPr marR="0" lvl="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400" b="1" i="0" u="none" strike="noStrike" cap="none" normalizeH="0" baseline="0" dirty="0">
                <a:ln>
                  <a:noFill/>
                </a:ln>
                <a:effectLst/>
                <a:latin typeface="Times New Roman" panose="02020603050405020304" pitchFamily="18" charset="0"/>
                <a:cs typeface="Times New Roman" panose="02020603050405020304" pitchFamily="18" charset="0"/>
              </a:rPr>
              <a:t>Radiator Temperature</a:t>
            </a:r>
            <a:r>
              <a:rPr kumimoji="0" lang="en-US" altLang="en-US" sz="2400" b="0" i="0" u="none" strike="noStrike" cap="none" normalizeH="0" baseline="0" dirty="0">
                <a:ln>
                  <a:noFill/>
                </a:ln>
                <a:effectLst/>
                <a:latin typeface="Times New Roman" panose="02020603050405020304" pitchFamily="18" charset="0"/>
                <a:cs typeface="Times New Roman" panose="02020603050405020304" pitchFamily="18" charset="0"/>
              </a:rPr>
              <a:t>: Measures the temperature of the radiator to ensure effective heat dissipation. </a:t>
            </a:r>
          </a:p>
          <a:p>
            <a:pPr marL="0" indent="0" algn="just">
              <a:buNone/>
            </a:pPr>
            <a:endParaRPr lang="en-US"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97089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Autofit/>
          </a:bodyPr>
          <a:lstStyle/>
          <a:p>
            <a:pPr marL="0" indent="0">
              <a:buNone/>
            </a:pP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References:</a:t>
            </a:r>
          </a:p>
          <a:p>
            <a:pPr marL="0" indent="0">
              <a:buNone/>
            </a:pP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None/>
              <a:tabLst/>
            </a:pP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pic>
        <p:nvPicPr>
          <p:cNvPr id="7" name="Picture 6">
            <a:extLst>
              <a:ext uri="{FF2B5EF4-FFF2-40B4-BE49-F238E27FC236}">
                <a16:creationId xmlns:a16="http://schemas.microsoft.com/office/drawing/2014/main" id="{DEC6D192-2B43-19FA-0E11-8767B2D74D12}"/>
              </a:ext>
            </a:extLst>
          </p:cNvPr>
          <p:cNvPicPr>
            <a:picLocks noChangeAspect="1"/>
          </p:cNvPicPr>
          <p:nvPr/>
        </p:nvPicPr>
        <p:blipFill>
          <a:blip r:embed="rId3"/>
          <a:stretch>
            <a:fillRect/>
          </a:stretch>
        </p:blipFill>
        <p:spPr>
          <a:xfrm>
            <a:off x="0" y="1781269"/>
            <a:ext cx="11049001" cy="1918037"/>
          </a:xfrm>
          <a:prstGeom prst="rect">
            <a:avLst/>
          </a:prstGeom>
        </p:spPr>
      </p:pic>
    </p:spTree>
    <p:extLst>
      <p:ext uri="{BB962C8B-B14F-4D97-AF65-F5344CB8AC3E}">
        <p14:creationId xmlns:p14="http://schemas.microsoft.com/office/powerpoint/2010/main" val="3751428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lgn="ctr">
              <a:buNone/>
            </a:pPr>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en-US"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Review of Transformer Construction and Operation, Behavior of Normal Transformer, Transformer Condition Indicators</a:t>
            </a:r>
            <a:r>
              <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r>
              <a:rPr lang="en-US" dirty="0">
                <a:effectLst/>
                <a:latin typeface="Calibri" panose="020F0502020204030204" pitchFamily="34" charset="0"/>
                <a:ea typeface="Times New Roman" panose="02020603050405020304" pitchFamily="18" charset="0"/>
                <a:cs typeface="Calibri" panose="020F0502020204030204" pitchFamily="34" charset="0"/>
              </a:rPr>
              <a:t> </a:t>
            </a:r>
            <a:endParaRPr lang="en-US" dirty="0">
              <a:effectLst/>
              <a:latin typeface="Calibri" panose="020F0502020204030204" pitchFamily="34" charset="0"/>
              <a:ea typeface="Calibri" panose="020F0502020204030204" pitchFamily="34"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D2D23457-6FC2-47AD-02BD-4A38A0A2BCFF}"/>
              </a:ext>
            </a:extLst>
          </p:cNvPr>
          <p:cNvPicPr>
            <a:picLocks noChangeAspect="1"/>
          </p:cNvPicPr>
          <p:nvPr/>
        </p:nvPicPr>
        <p:blipFill>
          <a:blip r:embed="rId2"/>
          <a:stretch>
            <a:fillRect/>
          </a:stretch>
        </p:blipFill>
        <p:spPr>
          <a:xfrm>
            <a:off x="9525" y="2190752"/>
            <a:ext cx="8372475" cy="4638372"/>
          </a:xfrm>
          <a:prstGeom prst="rect">
            <a:avLst/>
          </a:prstGeom>
        </p:spPr>
      </p:pic>
      <p:sp>
        <p:nvSpPr>
          <p:cNvPr id="5" name="TextBox 4">
            <a:extLst>
              <a:ext uri="{FF2B5EF4-FFF2-40B4-BE49-F238E27FC236}">
                <a16:creationId xmlns:a16="http://schemas.microsoft.com/office/drawing/2014/main" id="{12A2FB15-1B40-007C-EA15-D8CBFE654D3E}"/>
              </a:ext>
            </a:extLst>
          </p:cNvPr>
          <p:cNvSpPr txBox="1"/>
          <p:nvPr/>
        </p:nvSpPr>
        <p:spPr>
          <a:xfrm>
            <a:off x="8170825" y="6221194"/>
            <a:ext cx="3857051" cy="646331"/>
          </a:xfrm>
          <a:prstGeom prst="rect">
            <a:avLst/>
          </a:prstGeom>
          <a:noFill/>
        </p:spPr>
        <p:txBody>
          <a:bodyPr wrap="square" rtlCol="0">
            <a:spAutoFit/>
          </a:bodyPr>
          <a:lstStyle/>
          <a:p>
            <a:r>
              <a:rPr lang="en-GB" dirty="0"/>
              <a:t>Figure 1: Construction of Single Phase Transformer</a:t>
            </a:r>
          </a:p>
        </p:txBody>
      </p:sp>
      <p:sp>
        <p:nvSpPr>
          <p:cNvPr id="6" name="TextBox 5">
            <a:extLst>
              <a:ext uri="{FF2B5EF4-FFF2-40B4-BE49-F238E27FC236}">
                <a16:creationId xmlns:a16="http://schemas.microsoft.com/office/drawing/2014/main" id="{7DBA0F6C-CD77-5E5F-90D9-04CCB1D770B3}"/>
              </a:ext>
            </a:extLst>
          </p:cNvPr>
          <p:cNvSpPr txBox="1"/>
          <p:nvPr/>
        </p:nvSpPr>
        <p:spPr>
          <a:xfrm>
            <a:off x="8229600" y="2408153"/>
            <a:ext cx="3798276" cy="2031325"/>
          </a:xfrm>
          <a:prstGeom prst="rect">
            <a:avLst/>
          </a:prstGeom>
          <a:noFill/>
        </p:spPr>
        <p:txBody>
          <a:bodyPr wrap="square" rtlCol="0">
            <a:spAutoFit/>
          </a:bodyPr>
          <a:lstStyle/>
          <a:p>
            <a:pPr algn="just"/>
            <a:r>
              <a:rPr lang="en-GB" dirty="0"/>
              <a:t>Source: </a:t>
            </a:r>
            <a:r>
              <a:rPr lang="en-GB" dirty="0">
                <a:hlinkClick r:id="rId3"/>
              </a:rPr>
              <a:t>https://omgfreestudy.com/construction-of-transformer-and-transformer-parts/</a:t>
            </a:r>
            <a:endParaRPr lang="en-GB" dirty="0"/>
          </a:p>
          <a:p>
            <a:pPr algn="just"/>
            <a:endParaRPr lang="en-GB" dirty="0"/>
          </a:p>
          <a:p>
            <a:pPr algn="just"/>
            <a:endParaRPr lang="en-GB" dirty="0"/>
          </a:p>
          <a:p>
            <a:pPr algn="just"/>
            <a:endParaRPr lang="en-GB" dirty="0"/>
          </a:p>
        </p:txBody>
      </p:sp>
    </p:spTree>
    <p:extLst>
      <p:ext uri="{BB962C8B-B14F-4D97-AF65-F5344CB8AC3E}">
        <p14:creationId xmlns:p14="http://schemas.microsoft.com/office/powerpoint/2010/main" val="2740947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457200" indent="-457200" algn="ctr">
              <a:buAutoNum type="arabicPeriod"/>
            </a:pPr>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Review of Transformer Construction and Operation, Behavior of Normal Transformer, Transformer Condition Indicators</a:t>
            </a:r>
            <a:r>
              <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457200" indent="-457200" algn="ctr">
              <a:buAutoNum type="arabicPeriod"/>
            </a:pPr>
            <a:endPar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en-US" sz="28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Home work 1</a:t>
            </a:r>
          </a:p>
          <a:p>
            <a:pPr marL="0" indent="0">
              <a:buNone/>
            </a:pPr>
            <a:r>
              <a:rPr lang="en-US" sz="28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1. List down all the parts of transformer and write its function briefly.</a:t>
            </a:r>
          </a:p>
          <a:p>
            <a:pPr marL="0" marR="0" indent="0">
              <a:lnSpc>
                <a:spcPct val="115000"/>
              </a:lnSpc>
              <a:spcBef>
                <a:spcPts val="0"/>
              </a:spcBef>
              <a:spcAft>
                <a:spcPts val="1000"/>
              </a:spcAft>
              <a:buNone/>
            </a:pPr>
            <a:r>
              <a:rPr lang="en-US" dirty="0">
                <a:effectLst/>
                <a:latin typeface="Calibri" panose="020F0502020204030204" pitchFamily="34" charset="0"/>
                <a:ea typeface="Times New Roman" panose="02020603050405020304" pitchFamily="18" charset="0"/>
                <a:cs typeface="Calibri" panose="020F0502020204030204" pitchFamily="34" charset="0"/>
              </a:rPr>
              <a:t> </a:t>
            </a:r>
            <a:endParaRPr lang="en-US" dirty="0">
              <a:effectLst/>
              <a:latin typeface="Calibri" panose="020F0502020204030204" pitchFamily="34" charset="0"/>
              <a:ea typeface="Calibri" panose="020F0502020204030204" pitchFamily="34"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73878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457200" indent="-457200" algn="ctr">
              <a:buAutoNum type="arabicPeriod"/>
            </a:pPr>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Review of Transformer Construction and Operation, Behavior of Normal Transformer, Transformer Condition Indicators</a:t>
            </a:r>
            <a:r>
              <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457200" indent="-457200" algn="ctr">
              <a:buAutoNum type="arabicPeriod"/>
            </a:pPr>
            <a:endPar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A6E07A87-A55C-D4A1-B6DF-CB21FE44DF3B}"/>
              </a:ext>
            </a:extLst>
          </p:cNvPr>
          <p:cNvSpPr txBox="1"/>
          <p:nvPr/>
        </p:nvSpPr>
        <p:spPr>
          <a:xfrm>
            <a:off x="-19050" y="5943599"/>
            <a:ext cx="3143250" cy="646331"/>
          </a:xfrm>
          <a:prstGeom prst="rect">
            <a:avLst/>
          </a:prstGeom>
          <a:noFill/>
        </p:spPr>
        <p:txBody>
          <a:bodyPr wrap="square" rtlCol="0">
            <a:spAutoFit/>
          </a:bodyPr>
          <a:lstStyle/>
          <a:p>
            <a:pPr algn="just"/>
            <a:r>
              <a:rPr lang="en-GB" dirty="0"/>
              <a:t>Figure 2: Position of Float Switch under normal condition</a:t>
            </a:r>
          </a:p>
        </p:txBody>
      </p:sp>
      <p:sp>
        <p:nvSpPr>
          <p:cNvPr id="7" name="TextBox 6">
            <a:extLst>
              <a:ext uri="{FF2B5EF4-FFF2-40B4-BE49-F238E27FC236}">
                <a16:creationId xmlns:a16="http://schemas.microsoft.com/office/drawing/2014/main" id="{D65FC74D-A8AF-4722-8F1C-5D771F555025}"/>
              </a:ext>
            </a:extLst>
          </p:cNvPr>
          <p:cNvSpPr txBox="1"/>
          <p:nvPr/>
        </p:nvSpPr>
        <p:spPr>
          <a:xfrm>
            <a:off x="6095999" y="2171699"/>
            <a:ext cx="5931878" cy="3631763"/>
          </a:xfrm>
          <a:prstGeom prst="rect">
            <a:avLst/>
          </a:prstGeom>
          <a:noFill/>
        </p:spPr>
        <p:txBody>
          <a:bodyPr wrap="square" rtlCol="0">
            <a:spAutoFit/>
          </a:bodyPr>
          <a:lstStyle/>
          <a:p>
            <a:pPr marL="285750" indent="-285750" algn="just">
              <a:buFont typeface="Wingdings" panose="05000000000000000000" pitchFamily="2" charset="2"/>
              <a:buChar char="v"/>
            </a:pPr>
            <a:r>
              <a:rPr lang="en-GB" sz="2300" dirty="0">
                <a:latin typeface="Times New Roman" panose="02020603050405020304" pitchFamily="18" charset="0"/>
                <a:cs typeface="Times New Roman" panose="02020603050405020304" pitchFamily="18" charset="0"/>
              </a:rPr>
              <a:t>During normal operating condition, the float switch are positioned as shown in Figure 2.</a:t>
            </a:r>
          </a:p>
          <a:p>
            <a:pPr marL="285750" indent="-285750" algn="just">
              <a:buFont typeface="Wingdings" panose="05000000000000000000" pitchFamily="2" charset="2"/>
              <a:buChar char="v"/>
            </a:pPr>
            <a:r>
              <a:rPr lang="en-GB" sz="2300" dirty="0">
                <a:latin typeface="Times New Roman" panose="02020603050405020304" pitchFamily="18" charset="0"/>
                <a:cs typeface="Times New Roman" panose="02020603050405020304" pitchFamily="18" charset="0"/>
              </a:rPr>
              <a:t>There are two Switches, Upper switch and lower switch.</a:t>
            </a:r>
          </a:p>
          <a:p>
            <a:pPr marL="285750" indent="-285750" algn="just">
              <a:buFont typeface="Wingdings" panose="05000000000000000000" pitchFamily="2" charset="2"/>
              <a:buChar char="v"/>
            </a:pPr>
            <a:r>
              <a:rPr lang="en-GB" sz="2300" dirty="0">
                <a:latin typeface="Times New Roman" panose="02020603050405020304" pitchFamily="18" charset="0"/>
                <a:cs typeface="Times New Roman" panose="02020603050405020304" pitchFamily="18" charset="0"/>
              </a:rPr>
              <a:t>Upper switch is the alarm switch .</a:t>
            </a:r>
          </a:p>
          <a:p>
            <a:pPr marL="285750" indent="-285750" algn="just">
              <a:buFont typeface="Wingdings" panose="05000000000000000000" pitchFamily="2" charset="2"/>
              <a:buChar char="v"/>
            </a:pPr>
            <a:r>
              <a:rPr lang="en-GB" sz="2300" dirty="0">
                <a:latin typeface="Times New Roman" panose="02020603050405020304" pitchFamily="18" charset="0"/>
                <a:cs typeface="Times New Roman" panose="02020603050405020304" pitchFamily="18" charset="0"/>
              </a:rPr>
              <a:t>Lower switch is the trip switch.</a:t>
            </a:r>
          </a:p>
          <a:p>
            <a:pPr marL="285750" indent="-285750" algn="just">
              <a:buFont typeface="Wingdings" panose="05000000000000000000" pitchFamily="2" charset="2"/>
              <a:buChar char="v"/>
            </a:pPr>
            <a:r>
              <a:rPr lang="en-GB" sz="2300" dirty="0">
                <a:latin typeface="Times New Roman" panose="02020603050405020304" pitchFamily="18" charset="0"/>
                <a:cs typeface="Times New Roman" panose="02020603050405020304" pitchFamily="18" charset="0"/>
              </a:rPr>
              <a:t>The purple colour shown in the Figure 2 is the mercury.</a:t>
            </a:r>
          </a:p>
          <a:p>
            <a:pPr marL="285750" indent="-285750" algn="just">
              <a:buFont typeface="Wingdings" panose="05000000000000000000" pitchFamily="2" charset="2"/>
              <a:buChar char="v"/>
            </a:pPr>
            <a:r>
              <a:rPr lang="en-GB" sz="2300" dirty="0">
                <a:latin typeface="Times New Roman" panose="02020603050405020304" pitchFamily="18" charset="0"/>
                <a:cs typeface="Times New Roman" panose="02020603050405020304" pitchFamily="18" charset="0"/>
              </a:rPr>
              <a:t>Mercury, the liquid metal and which is a good conductor of electricity.</a:t>
            </a:r>
          </a:p>
        </p:txBody>
      </p:sp>
      <p:grpSp>
        <p:nvGrpSpPr>
          <p:cNvPr id="8" name="Group 7">
            <a:extLst>
              <a:ext uri="{FF2B5EF4-FFF2-40B4-BE49-F238E27FC236}">
                <a16:creationId xmlns:a16="http://schemas.microsoft.com/office/drawing/2014/main" id="{3F95BB8E-B37A-A97C-770D-F41E4DACD226}"/>
              </a:ext>
            </a:extLst>
          </p:cNvPr>
          <p:cNvGrpSpPr/>
          <p:nvPr/>
        </p:nvGrpSpPr>
        <p:grpSpPr>
          <a:xfrm>
            <a:off x="12409" y="2171699"/>
            <a:ext cx="5800725" cy="3781425"/>
            <a:chOff x="104708" y="1923921"/>
            <a:chExt cx="5800725" cy="3781425"/>
          </a:xfrm>
        </p:grpSpPr>
        <p:pic>
          <p:nvPicPr>
            <p:cNvPr id="9" name="Picture 8">
              <a:extLst>
                <a:ext uri="{FF2B5EF4-FFF2-40B4-BE49-F238E27FC236}">
                  <a16:creationId xmlns:a16="http://schemas.microsoft.com/office/drawing/2014/main" id="{E8902CF9-B99C-7398-445A-2AA641C01F09}"/>
                </a:ext>
              </a:extLst>
            </p:cNvPr>
            <p:cNvPicPr>
              <a:picLocks noChangeAspect="1"/>
            </p:cNvPicPr>
            <p:nvPr/>
          </p:nvPicPr>
          <p:blipFill>
            <a:blip r:embed="rId2"/>
            <a:stretch>
              <a:fillRect/>
            </a:stretch>
          </p:blipFill>
          <p:spPr>
            <a:xfrm>
              <a:off x="104708" y="1923921"/>
              <a:ext cx="5800725" cy="3781425"/>
            </a:xfrm>
            <a:prstGeom prst="rect">
              <a:avLst/>
            </a:prstGeom>
          </p:spPr>
        </p:pic>
        <p:cxnSp>
          <p:nvCxnSpPr>
            <p:cNvPr id="10" name="Straight Arrow Connector 9">
              <a:extLst>
                <a:ext uri="{FF2B5EF4-FFF2-40B4-BE49-F238E27FC236}">
                  <a16:creationId xmlns:a16="http://schemas.microsoft.com/office/drawing/2014/main" id="{0C60609F-3DCE-A513-D530-44F967A70C5D}"/>
                </a:ext>
              </a:extLst>
            </p:cNvPr>
            <p:cNvCxnSpPr/>
            <p:nvPr/>
          </p:nvCxnSpPr>
          <p:spPr>
            <a:xfrm flipV="1">
              <a:off x="888642" y="4893972"/>
              <a:ext cx="953037" cy="12879"/>
            </a:xfrm>
            <a:prstGeom prst="straightConnector1">
              <a:avLst/>
            </a:prstGeom>
            <a:ln w="825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2C2719E9-C9D4-8FBC-E604-30DDD1E5BC03}"/>
                </a:ext>
              </a:extLst>
            </p:cNvPr>
            <p:cNvSpPr txBox="1"/>
            <p:nvPr/>
          </p:nvSpPr>
          <p:spPr>
            <a:xfrm>
              <a:off x="862565" y="2861733"/>
              <a:ext cx="979114" cy="369332"/>
            </a:xfrm>
            <a:prstGeom prst="rect">
              <a:avLst/>
            </a:prstGeom>
            <a:solidFill>
              <a:schemeClr val="bg1"/>
            </a:solidFill>
          </p:spPr>
          <p:txBody>
            <a:bodyPr wrap="none" rtlCol="0">
              <a:spAutoFit/>
            </a:bodyPr>
            <a:lstStyle/>
            <a:p>
              <a:r>
                <a:rPr lang="en-GB" dirty="0"/>
                <a:t>Mercury</a:t>
              </a:r>
            </a:p>
          </p:txBody>
        </p:sp>
        <p:cxnSp>
          <p:nvCxnSpPr>
            <p:cNvPr id="12" name="Straight Arrow Connector 11">
              <a:extLst>
                <a:ext uri="{FF2B5EF4-FFF2-40B4-BE49-F238E27FC236}">
                  <a16:creationId xmlns:a16="http://schemas.microsoft.com/office/drawing/2014/main" id="{108B3873-B7D2-1E8B-CBC7-C31A4D9998AF}"/>
                </a:ext>
              </a:extLst>
            </p:cNvPr>
            <p:cNvCxnSpPr/>
            <p:nvPr/>
          </p:nvCxnSpPr>
          <p:spPr>
            <a:xfrm flipV="1">
              <a:off x="4919702" y="4834231"/>
              <a:ext cx="953037" cy="12879"/>
            </a:xfrm>
            <a:prstGeom prst="straightConnector1">
              <a:avLst/>
            </a:prstGeom>
            <a:ln w="825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56D2A38-E4F6-CB22-C987-891E25B92F19}"/>
                </a:ext>
              </a:extLst>
            </p:cNvPr>
            <p:cNvSpPr txBox="1"/>
            <p:nvPr/>
          </p:nvSpPr>
          <p:spPr>
            <a:xfrm>
              <a:off x="539942" y="5011802"/>
              <a:ext cx="993285" cy="369332"/>
            </a:xfrm>
            <a:prstGeom prst="rect">
              <a:avLst/>
            </a:prstGeom>
            <a:solidFill>
              <a:schemeClr val="bg1"/>
            </a:solidFill>
          </p:spPr>
          <p:txBody>
            <a:bodyPr wrap="none" rtlCol="0">
              <a:spAutoFit/>
            </a:bodyPr>
            <a:lstStyle/>
            <a:p>
              <a:r>
                <a:rPr lang="en-GB" dirty="0"/>
                <a:t>Gas flow</a:t>
              </a:r>
            </a:p>
          </p:txBody>
        </p:sp>
      </p:grpSp>
    </p:spTree>
    <p:extLst>
      <p:ext uri="{BB962C8B-B14F-4D97-AF65-F5344CB8AC3E}">
        <p14:creationId xmlns:p14="http://schemas.microsoft.com/office/powerpoint/2010/main" val="340365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457200" indent="-457200" algn="ctr">
              <a:buAutoNum type="arabicPeriod"/>
            </a:pPr>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Review of Transformer Construction and Operation, Behavior of Normal Transformer, Transformer Condition Indicators</a:t>
            </a:r>
            <a:r>
              <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457200" indent="-457200" algn="ctr">
              <a:buAutoNum type="arabicPeriod"/>
            </a:pPr>
            <a:endPar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EE3A302E-0954-39A0-AD9C-9B65BA16D37E}"/>
              </a:ext>
            </a:extLst>
          </p:cNvPr>
          <p:cNvPicPr>
            <a:picLocks noChangeAspect="1"/>
          </p:cNvPicPr>
          <p:nvPr/>
        </p:nvPicPr>
        <p:blipFill>
          <a:blip r:embed="rId2"/>
          <a:stretch>
            <a:fillRect/>
          </a:stretch>
        </p:blipFill>
        <p:spPr>
          <a:xfrm>
            <a:off x="0" y="2200274"/>
            <a:ext cx="5848350" cy="3714750"/>
          </a:xfrm>
          <a:prstGeom prst="rect">
            <a:avLst/>
          </a:prstGeom>
        </p:spPr>
      </p:pic>
      <p:sp>
        <p:nvSpPr>
          <p:cNvPr id="5" name="TextBox 4">
            <a:extLst>
              <a:ext uri="{FF2B5EF4-FFF2-40B4-BE49-F238E27FC236}">
                <a16:creationId xmlns:a16="http://schemas.microsoft.com/office/drawing/2014/main" id="{A6E07A87-A55C-D4A1-B6DF-CB21FE44DF3B}"/>
              </a:ext>
            </a:extLst>
          </p:cNvPr>
          <p:cNvSpPr txBox="1"/>
          <p:nvPr/>
        </p:nvSpPr>
        <p:spPr>
          <a:xfrm>
            <a:off x="-19050" y="5943599"/>
            <a:ext cx="3143250" cy="923330"/>
          </a:xfrm>
          <a:prstGeom prst="rect">
            <a:avLst/>
          </a:prstGeom>
          <a:noFill/>
        </p:spPr>
        <p:txBody>
          <a:bodyPr wrap="square" rtlCol="0">
            <a:spAutoFit/>
          </a:bodyPr>
          <a:lstStyle/>
          <a:p>
            <a:pPr algn="just"/>
            <a:r>
              <a:rPr lang="en-GB" dirty="0"/>
              <a:t>Figure 3: Fault has occurred and Buchholz relay is under operation</a:t>
            </a:r>
          </a:p>
        </p:txBody>
      </p:sp>
      <p:sp>
        <p:nvSpPr>
          <p:cNvPr id="6" name="TextBox 5">
            <a:extLst>
              <a:ext uri="{FF2B5EF4-FFF2-40B4-BE49-F238E27FC236}">
                <a16:creationId xmlns:a16="http://schemas.microsoft.com/office/drawing/2014/main" id="{BE6F0636-BC7F-B7CF-84B4-84B608E60CF1}"/>
              </a:ext>
            </a:extLst>
          </p:cNvPr>
          <p:cNvSpPr txBox="1"/>
          <p:nvPr/>
        </p:nvSpPr>
        <p:spPr>
          <a:xfrm>
            <a:off x="5867400" y="2228849"/>
            <a:ext cx="6139375" cy="3631763"/>
          </a:xfrm>
          <a:prstGeom prst="rect">
            <a:avLst/>
          </a:prstGeom>
          <a:noFill/>
        </p:spPr>
        <p:txBody>
          <a:bodyPr wrap="square" rtlCol="0">
            <a:spAutoFit/>
          </a:bodyPr>
          <a:lstStyle/>
          <a:p>
            <a:pPr marL="285750" indent="-285750" algn="just">
              <a:buFont typeface="Wingdings" panose="05000000000000000000" pitchFamily="2" charset="2"/>
              <a:buChar char="v"/>
            </a:pPr>
            <a:r>
              <a:rPr lang="en-GB" sz="2300" dirty="0">
                <a:latin typeface="Times New Roman" panose="02020603050405020304" pitchFamily="18" charset="0"/>
                <a:cs typeface="Times New Roman" panose="02020603050405020304" pitchFamily="18" charset="0"/>
              </a:rPr>
              <a:t>Internal fault has occurred and gas is generated. </a:t>
            </a:r>
          </a:p>
          <a:p>
            <a:pPr marL="285750" indent="-285750" algn="just">
              <a:buFont typeface="Wingdings" panose="05000000000000000000" pitchFamily="2" charset="2"/>
              <a:buChar char="v"/>
            </a:pPr>
            <a:r>
              <a:rPr lang="en-GB" sz="2300" dirty="0">
                <a:latin typeface="Times New Roman" panose="02020603050405020304" pitchFamily="18" charset="0"/>
                <a:cs typeface="Times New Roman" panose="02020603050405020304" pitchFamily="18" charset="0"/>
              </a:rPr>
              <a:t>As gas travel from transformer main tank to conservator tank, in between the Buchholz relay tank is located.</a:t>
            </a:r>
          </a:p>
          <a:p>
            <a:pPr marL="285750" indent="-285750" algn="just">
              <a:buFont typeface="Wingdings" panose="05000000000000000000" pitchFamily="2" charset="2"/>
              <a:buChar char="v"/>
            </a:pPr>
            <a:r>
              <a:rPr lang="en-GB" sz="2300" dirty="0">
                <a:latin typeface="Times New Roman" panose="02020603050405020304" pitchFamily="18" charset="0"/>
                <a:cs typeface="Times New Roman" panose="02020603050405020304" pitchFamily="18" charset="0"/>
              </a:rPr>
              <a:t>The gas accumulates in the upper portion of the Buchholz relay tank, it will displace the oil and float switch move downward short circuiting the alarm circuit as shown in Figure 3.</a:t>
            </a:r>
          </a:p>
          <a:p>
            <a:pPr marL="285750" indent="-285750" algn="just">
              <a:buFont typeface="Wingdings" panose="05000000000000000000" pitchFamily="2" charset="2"/>
              <a:buChar char="v"/>
            </a:pPr>
            <a:r>
              <a:rPr lang="en-GB" sz="2300" dirty="0">
                <a:latin typeface="Times New Roman" panose="02020603050405020304" pitchFamily="18" charset="0"/>
                <a:cs typeface="Times New Roman" panose="02020603050405020304" pitchFamily="18" charset="0"/>
              </a:rPr>
              <a:t>Once alarm circuit is activated, the operator will come to restore the fault condition.</a:t>
            </a:r>
          </a:p>
        </p:txBody>
      </p:sp>
    </p:spTree>
    <p:extLst>
      <p:ext uri="{BB962C8B-B14F-4D97-AF65-F5344CB8AC3E}">
        <p14:creationId xmlns:p14="http://schemas.microsoft.com/office/powerpoint/2010/main" val="3988367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457200" indent="-457200" algn="ctr">
              <a:buAutoNum type="arabicPeriod"/>
            </a:pPr>
            <a:r>
              <a:rPr lang="en-US"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Review of Transformer Construction and Operation, Behavior of Normal Transformer, Transformer Condition Indicators</a:t>
            </a:r>
            <a:r>
              <a:rPr lang="en-US" sz="2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buFont typeface="Wingdings" panose="05000000000000000000" pitchFamily="2" charset="2"/>
              <a:buChar char="v"/>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GB" sz="3000" dirty="0">
                <a:latin typeface="Times New Roman" panose="02020603050405020304" pitchFamily="18" charset="0"/>
                <a:cs typeface="Times New Roman" panose="02020603050405020304" pitchFamily="18" charset="0"/>
              </a:rPr>
              <a:t>Suppose, the operator is late to attain the faulty event in the transformer, the prolong fault will damage the transformer itself.</a:t>
            </a:r>
          </a:p>
          <a:p>
            <a:pPr marL="285750" indent="-285750" algn="just">
              <a:buFont typeface="Wingdings" panose="05000000000000000000" pitchFamily="2" charset="2"/>
              <a:buChar char="v"/>
            </a:pPr>
            <a:r>
              <a:rPr lang="en-GB" sz="3000" dirty="0">
                <a:latin typeface="Times New Roman" panose="02020603050405020304" pitchFamily="18" charset="0"/>
                <a:cs typeface="Times New Roman" panose="02020603050405020304" pitchFamily="18" charset="0"/>
              </a:rPr>
              <a:t> Therefore, the trip circuit is also provided, which will operate during sever internal faults of transformers.</a:t>
            </a:r>
          </a:p>
          <a:p>
            <a:pPr marL="285750" indent="-285750" algn="just">
              <a:buFont typeface="Wingdings" panose="05000000000000000000" pitchFamily="2" charset="2"/>
              <a:buChar char="v"/>
            </a:pPr>
            <a:r>
              <a:rPr lang="en-GB" sz="3000" dirty="0">
                <a:latin typeface="Times New Roman" panose="02020603050405020304" pitchFamily="18" charset="0"/>
                <a:cs typeface="Times New Roman" panose="02020603050405020304" pitchFamily="18" charset="0"/>
              </a:rPr>
              <a:t>Trip switch will operate the relay switch is energized which will isolate the transformer from the faulty event.</a:t>
            </a:r>
          </a:p>
          <a:p>
            <a:pPr marL="0" indent="0" algn="just">
              <a:buNone/>
            </a:pPr>
            <a:endPar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13227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18079" y="0"/>
            <a:ext cx="1407689" cy="1491196"/>
          </a:xfrm>
          <a:prstGeom prst="rect">
            <a:avLst/>
          </a:prstGeom>
        </p:spPr>
      </p:pic>
      <p:pic>
        <p:nvPicPr>
          <p:cNvPr id="4" name="Picture 3"/>
          <p:cNvPicPr>
            <a:picLocks noChangeAspect="1"/>
          </p:cNvPicPr>
          <p:nvPr/>
        </p:nvPicPr>
        <p:blipFill>
          <a:blip r:embed="rId3"/>
          <a:stretch>
            <a:fillRect/>
          </a:stretch>
        </p:blipFill>
        <p:spPr>
          <a:xfrm>
            <a:off x="10674055" y="14068"/>
            <a:ext cx="1353821" cy="1353821"/>
          </a:xfrm>
          <a:prstGeom prst="rect">
            <a:avLst/>
          </a:prstGeom>
        </p:spPr>
      </p:pic>
      <p:cxnSp>
        <p:nvCxnSpPr>
          <p:cNvPr id="7" name="Straight Connector 6"/>
          <p:cNvCxnSpPr/>
          <p:nvPr/>
        </p:nvCxnSpPr>
        <p:spPr>
          <a:xfrm>
            <a:off x="0" y="1378826"/>
            <a:ext cx="12192000" cy="0"/>
          </a:xfrm>
          <a:prstGeom prst="line">
            <a:avLst/>
          </a:prstGeom>
          <a:ln w="60325"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2194741" y="632386"/>
            <a:ext cx="7802517" cy="523220"/>
          </a:xfrm>
          <a:prstGeom prst="rect">
            <a:avLst/>
          </a:prstGeom>
          <a:solidFill>
            <a:srgbClr val="FFFF00"/>
          </a:solidFill>
        </p:spPr>
        <p:txBody>
          <a:bodyPr wrap="square">
            <a:spAutoFit/>
          </a:bodyPr>
          <a:lstStyle/>
          <a:p>
            <a:r>
              <a:rPr lang="en-GB" sz="2800" dirty="0">
                <a:solidFill>
                  <a:srgbClr val="00B050"/>
                </a:solidFill>
                <a:latin typeface="Times New Roman" panose="02020603050405020304" pitchFamily="18" charset="0"/>
                <a:cs typeface="Times New Roman" panose="02020603050405020304" pitchFamily="18" charset="0"/>
              </a:rPr>
              <a:t>In Pursuit of Preparing </a:t>
            </a:r>
            <a:r>
              <a:rPr lang="en-GB" sz="2800" dirty="0">
                <a:solidFill>
                  <a:srgbClr val="FF0000"/>
                </a:solidFill>
                <a:latin typeface="Times New Roman" panose="02020603050405020304" pitchFamily="18" charset="0"/>
                <a:cs typeface="Times New Roman" panose="02020603050405020304" pitchFamily="18" charset="0"/>
              </a:rPr>
              <a:t>Tomorrow's Technologists!</a:t>
            </a:r>
          </a:p>
        </p:txBody>
      </p:sp>
      <p:sp>
        <p:nvSpPr>
          <p:cNvPr id="9" name="TextBox 8"/>
          <p:cNvSpPr txBox="1"/>
          <p:nvPr/>
        </p:nvSpPr>
        <p:spPr>
          <a:xfrm>
            <a:off x="0" y="6284580"/>
            <a:ext cx="12192000" cy="707886"/>
          </a:xfrm>
          <a:prstGeom prst="rect">
            <a:avLst/>
          </a:prstGeom>
          <a:solidFill>
            <a:schemeClr val="tx2">
              <a:lumMod val="20000"/>
              <a:lumOff val="80000"/>
            </a:schemeClr>
          </a:solidFill>
        </p:spPr>
        <p:txBody>
          <a:bodyPr wrap="square" rtlCol="0">
            <a:spAutoFit/>
          </a:bodyPr>
          <a:lstStyle/>
          <a:p>
            <a:pPr lvl="0"/>
            <a:r>
              <a:rPr lang="en-US" sz="2000" dirty="0">
                <a:solidFill>
                  <a:srgbClr val="FF0000"/>
                </a:solidFill>
                <a:latin typeface="Times New Roman" panose="02020603050405020304" pitchFamily="18" charset="0"/>
                <a:cs typeface="Times New Roman" panose="02020603050405020304" pitchFamily="18" charset="0"/>
              </a:rPr>
              <a:t>The Junk of words </a:t>
            </a:r>
            <a:r>
              <a:rPr lang="en-US" sz="2000" dirty="0">
                <a:solidFill>
                  <a:srgbClr val="C00000"/>
                </a:solidFill>
                <a:latin typeface="Times New Roman" panose="02020603050405020304" pitchFamily="18" charset="0"/>
                <a:cs typeface="Times New Roman" panose="02020603050405020304" pitchFamily="18" charset="0"/>
              </a:rPr>
              <a:t>“God”, </a:t>
            </a:r>
            <a:r>
              <a:rPr lang="en-US" sz="2000" dirty="0">
                <a:solidFill>
                  <a:srgbClr val="002060"/>
                </a:solidFill>
                <a:latin typeface="Times New Roman" panose="02020603050405020304" pitchFamily="18" charset="0"/>
                <a:cs typeface="Times New Roman" panose="02020603050405020304" pitchFamily="18" charset="0"/>
              </a:rPr>
              <a:t>“belief”, </a:t>
            </a:r>
            <a:r>
              <a:rPr lang="en-US" sz="2000" dirty="0">
                <a:solidFill>
                  <a:srgbClr val="7030A0"/>
                </a:solidFill>
                <a:latin typeface="Times New Roman" panose="02020603050405020304" pitchFamily="18" charset="0"/>
                <a:cs typeface="Times New Roman" panose="02020603050405020304" pitchFamily="18" charset="0"/>
              </a:rPr>
              <a:t>“faith”, </a:t>
            </a:r>
            <a:r>
              <a:rPr lang="en-US" sz="2000" dirty="0">
                <a:solidFill>
                  <a:srgbClr val="0070C0"/>
                </a:solidFill>
                <a:latin typeface="Times New Roman" panose="02020603050405020304" pitchFamily="18" charset="0"/>
                <a:cs typeface="Times New Roman" panose="02020603050405020304" pitchFamily="18" charset="0"/>
              </a:rPr>
              <a:t>“money” </a:t>
            </a:r>
            <a:r>
              <a:rPr lang="en-US" sz="2000" dirty="0">
                <a:solidFill>
                  <a:srgbClr val="002060"/>
                </a:solidFill>
                <a:latin typeface="Times New Roman" panose="02020603050405020304" pitchFamily="18" charset="0"/>
                <a:cs typeface="Times New Roman" panose="02020603050405020304" pitchFamily="18" charset="0"/>
              </a:rPr>
              <a:t>and “desire” </a:t>
            </a:r>
            <a:r>
              <a:rPr lang="en-US" sz="2000" dirty="0">
                <a:solidFill>
                  <a:srgbClr val="00B050"/>
                </a:solidFill>
                <a:latin typeface="Times New Roman" panose="02020603050405020304" pitchFamily="18" charset="0"/>
                <a:cs typeface="Times New Roman" panose="02020603050405020304" pitchFamily="18" charset="0"/>
              </a:rPr>
              <a:t>has completely corrupted our brains,</a:t>
            </a:r>
            <a:r>
              <a:rPr lang="en-US" sz="2000" dirty="0">
                <a:solidFill>
                  <a:srgbClr val="FF0000"/>
                </a:solidFill>
                <a:latin typeface="Times New Roman" panose="02020603050405020304" pitchFamily="18" charset="0"/>
                <a:cs typeface="Times New Roman" panose="02020603050405020304" pitchFamily="18" charset="0"/>
              </a:rPr>
              <a:t> </a:t>
            </a:r>
            <a:r>
              <a:rPr lang="en-US" sz="2000" dirty="0">
                <a:solidFill>
                  <a:srgbClr val="002060"/>
                </a:solidFill>
                <a:latin typeface="Times New Roman" panose="02020603050405020304" pitchFamily="18" charset="0"/>
                <a:cs typeface="Times New Roman" panose="02020603050405020304" pitchFamily="18" charset="0"/>
              </a:rPr>
              <a:t>thus,</a:t>
            </a:r>
            <a:r>
              <a:rPr lang="en-US" sz="2000" dirty="0">
                <a:solidFill>
                  <a:srgbClr val="FF0000"/>
                </a:solidFill>
                <a:latin typeface="Times New Roman" panose="02020603050405020304" pitchFamily="18" charset="0"/>
                <a:cs typeface="Times New Roman" panose="02020603050405020304" pitchFamily="18" charset="0"/>
              </a:rPr>
              <a:t> </a:t>
            </a:r>
            <a:r>
              <a:rPr lang="en-US" sz="2000" dirty="0">
                <a:solidFill>
                  <a:srgbClr val="0070C0"/>
                </a:solidFill>
                <a:latin typeface="Times New Roman" panose="02020603050405020304" pitchFamily="18" charset="0"/>
                <a:cs typeface="Times New Roman" panose="02020603050405020304" pitchFamily="18" charset="0"/>
              </a:rPr>
              <a:t>if you want to clean it up, </a:t>
            </a:r>
            <a:r>
              <a:rPr lang="en-US" sz="2000" dirty="0">
                <a:latin typeface="Times New Roman" panose="02020603050405020304" pitchFamily="18" charset="0"/>
                <a:cs typeface="Times New Roman" panose="02020603050405020304" pitchFamily="18" charset="0"/>
              </a:rPr>
              <a:t>start looking for the truth.</a:t>
            </a:r>
            <a:endParaRPr lang="en-GB" sz="2000" dirty="0">
              <a:latin typeface="Times New Roman" panose="02020603050405020304" pitchFamily="18" charset="0"/>
              <a:cs typeface="Times New Roman" panose="02020603050405020304" pitchFamily="18" charset="0"/>
            </a:endParaRPr>
          </a:p>
        </p:txBody>
      </p:sp>
      <p:sp>
        <p:nvSpPr>
          <p:cNvPr id="13" name="TextBox 12"/>
          <p:cNvSpPr txBox="1"/>
          <p:nvPr/>
        </p:nvSpPr>
        <p:spPr>
          <a:xfrm>
            <a:off x="318079" y="1413737"/>
            <a:ext cx="5863780" cy="892552"/>
          </a:xfrm>
          <a:prstGeom prst="rect">
            <a:avLst/>
          </a:prstGeom>
          <a:noFill/>
        </p:spPr>
        <p:txBody>
          <a:bodyPr wrap="square" rtlCol="0">
            <a:spAutoFit/>
          </a:bodyPr>
          <a:lstStyle/>
          <a:p>
            <a:pPr algn="just"/>
            <a:r>
              <a:rPr lang="en-GB" sz="2800" b="1" dirty="0">
                <a:latin typeface="Times New Roman" panose="02020603050405020304" pitchFamily="18" charset="0"/>
                <a:cs typeface="Times New Roman" panose="02020603050405020304" pitchFamily="18" charset="0"/>
              </a:rPr>
              <a:t>Core Type</a:t>
            </a:r>
            <a:endParaRPr lang="en-GB" sz="2800" dirty="0">
              <a:latin typeface="Times New Roman" panose="02020603050405020304" pitchFamily="18" charset="0"/>
              <a:cs typeface="Times New Roman" panose="02020603050405020304" pitchFamily="18" charset="0"/>
            </a:endParaRPr>
          </a:p>
          <a:p>
            <a:pPr algn="just"/>
            <a:r>
              <a:rPr lang="en-GB" sz="2400" dirty="0">
                <a:latin typeface="Times New Roman" panose="02020603050405020304" pitchFamily="18" charset="0"/>
                <a:cs typeface="Times New Roman" panose="02020603050405020304" pitchFamily="18" charset="0"/>
              </a:rPr>
              <a:t>Construction:</a:t>
            </a:r>
          </a:p>
        </p:txBody>
      </p:sp>
      <p:sp>
        <p:nvSpPr>
          <p:cNvPr id="8" name="TextBox 7"/>
          <p:cNvSpPr txBox="1"/>
          <p:nvPr/>
        </p:nvSpPr>
        <p:spPr>
          <a:xfrm>
            <a:off x="6181859" y="1400858"/>
            <a:ext cx="5846017" cy="1261884"/>
          </a:xfrm>
          <a:prstGeom prst="rect">
            <a:avLst/>
          </a:prstGeom>
          <a:noFill/>
        </p:spPr>
        <p:txBody>
          <a:bodyPr wrap="square" rtlCol="0">
            <a:spAutoFit/>
          </a:bodyPr>
          <a:lstStyle/>
          <a:p>
            <a:pPr algn="just"/>
            <a:r>
              <a:rPr lang="en-GB" sz="2800" b="1" dirty="0">
                <a:latin typeface="Times New Roman" panose="02020603050405020304" pitchFamily="18" charset="0"/>
                <a:cs typeface="Times New Roman" panose="02020603050405020304" pitchFamily="18" charset="0"/>
              </a:rPr>
              <a:t>Shell Type</a:t>
            </a:r>
            <a:endParaRPr lang="en-GB" sz="2800" dirty="0">
              <a:latin typeface="Times New Roman" panose="02020603050405020304" pitchFamily="18" charset="0"/>
              <a:cs typeface="Times New Roman" panose="02020603050405020304" pitchFamily="18" charset="0"/>
            </a:endParaRPr>
          </a:p>
          <a:p>
            <a:pPr algn="just"/>
            <a:r>
              <a:rPr lang="en-GB" sz="2400" dirty="0">
                <a:latin typeface="Times New Roman" panose="02020603050405020304" pitchFamily="18" charset="0"/>
                <a:cs typeface="Times New Roman" panose="02020603050405020304" pitchFamily="18" charset="0"/>
              </a:rPr>
              <a:t>Construction:</a:t>
            </a:r>
          </a:p>
          <a:p>
            <a:pPr marL="342900" indent="-342900" algn="just">
              <a:buFont typeface="Wingdings" panose="05000000000000000000" pitchFamily="2" charset="2"/>
              <a:buChar char="v"/>
            </a:pPr>
            <a:endParaRPr lang="en-GB" sz="2400"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4"/>
          <a:stretch>
            <a:fillRect/>
          </a:stretch>
        </p:blipFill>
        <p:spPr>
          <a:xfrm>
            <a:off x="2096439" y="1929697"/>
            <a:ext cx="2950760" cy="3427421"/>
          </a:xfrm>
          <a:prstGeom prst="rect">
            <a:avLst/>
          </a:prstGeom>
        </p:spPr>
      </p:pic>
      <p:pic>
        <p:nvPicPr>
          <p:cNvPr id="5" name="Picture 4"/>
          <p:cNvPicPr>
            <a:picLocks noChangeAspect="1"/>
          </p:cNvPicPr>
          <p:nvPr/>
        </p:nvPicPr>
        <p:blipFill>
          <a:blip r:embed="rId5"/>
          <a:stretch>
            <a:fillRect/>
          </a:stretch>
        </p:blipFill>
        <p:spPr>
          <a:xfrm>
            <a:off x="7960219" y="1981704"/>
            <a:ext cx="3388004" cy="3364476"/>
          </a:xfrm>
          <a:prstGeom prst="rect">
            <a:avLst/>
          </a:prstGeom>
        </p:spPr>
      </p:pic>
      <p:sp>
        <p:nvSpPr>
          <p:cNvPr id="10" name="TextBox 9"/>
          <p:cNvSpPr txBox="1"/>
          <p:nvPr/>
        </p:nvSpPr>
        <p:spPr>
          <a:xfrm>
            <a:off x="4507606" y="5630714"/>
            <a:ext cx="4770088" cy="369332"/>
          </a:xfrm>
          <a:prstGeom prst="rect">
            <a:avLst/>
          </a:prstGeom>
          <a:noFill/>
        </p:spPr>
        <p:txBody>
          <a:bodyPr wrap="none" rtlCol="0">
            <a:spAutoFit/>
          </a:bodyPr>
          <a:lstStyle/>
          <a:p>
            <a:r>
              <a:rPr lang="en-GB" dirty="0"/>
              <a:t>Figure 4: Core type Construction of </a:t>
            </a:r>
            <a:r>
              <a:rPr lang="en-GB" dirty="0" err="1"/>
              <a:t>Transforemer</a:t>
            </a:r>
            <a:endParaRPr lang="en-GB" dirty="0"/>
          </a:p>
        </p:txBody>
      </p:sp>
      <p:sp>
        <p:nvSpPr>
          <p:cNvPr id="11" name="TextBox 10"/>
          <p:cNvSpPr txBox="1"/>
          <p:nvPr/>
        </p:nvSpPr>
        <p:spPr>
          <a:xfrm>
            <a:off x="5209920" y="2319168"/>
            <a:ext cx="2750299" cy="1200329"/>
          </a:xfrm>
          <a:prstGeom prst="rect">
            <a:avLst/>
          </a:prstGeom>
          <a:noFill/>
        </p:spPr>
        <p:txBody>
          <a:bodyPr wrap="square" rtlCol="0">
            <a:spAutoFit/>
          </a:bodyPr>
          <a:lstStyle/>
          <a:p>
            <a:r>
              <a:rPr lang="en-GB" dirty="0"/>
              <a:t>Source:</a:t>
            </a:r>
          </a:p>
          <a:p>
            <a:r>
              <a:rPr lang="en-GB" dirty="0">
                <a:hlinkClick r:id="rId6"/>
              </a:rPr>
              <a:t>https://eepower.com/technical-articles/transformer-core-design-and-cooling/#</a:t>
            </a:r>
            <a:endParaRPr lang="en-GB" dirty="0"/>
          </a:p>
        </p:txBody>
      </p:sp>
    </p:spTree>
    <p:extLst>
      <p:ext uri="{BB962C8B-B14F-4D97-AF65-F5344CB8AC3E}">
        <p14:creationId xmlns:p14="http://schemas.microsoft.com/office/powerpoint/2010/main" val="14197973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18079" y="0"/>
            <a:ext cx="1407689" cy="1491196"/>
          </a:xfrm>
          <a:prstGeom prst="rect">
            <a:avLst/>
          </a:prstGeom>
        </p:spPr>
      </p:pic>
      <p:pic>
        <p:nvPicPr>
          <p:cNvPr id="4" name="Picture 3"/>
          <p:cNvPicPr>
            <a:picLocks noChangeAspect="1"/>
          </p:cNvPicPr>
          <p:nvPr/>
        </p:nvPicPr>
        <p:blipFill>
          <a:blip r:embed="rId3"/>
          <a:stretch>
            <a:fillRect/>
          </a:stretch>
        </p:blipFill>
        <p:spPr>
          <a:xfrm>
            <a:off x="10674055" y="14068"/>
            <a:ext cx="1353821" cy="1353821"/>
          </a:xfrm>
          <a:prstGeom prst="rect">
            <a:avLst/>
          </a:prstGeom>
        </p:spPr>
      </p:pic>
      <p:cxnSp>
        <p:nvCxnSpPr>
          <p:cNvPr id="7" name="Straight Connector 6"/>
          <p:cNvCxnSpPr/>
          <p:nvPr/>
        </p:nvCxnSpPr>
        <p:spPr>
          <a:xfrm>
            <a:off x="0" y="1378826"/>
            <a:ext cx="12192000" cy="0"/>
          </a:xfrm>
          <a:prstGeom prst="line">
            <a:avLst/>
          </a:prstGeom>
          <a:ln w="60325"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2194741" y="632386"/>
            <a:ext cx="7802517" cy="523220"/>
          </a:xfrm>
          <a:prstGeom prst="rect">
            <a:avLst/>
          </a:prstGeom>
          <a:solidFill>
            <a:srgbClr val="FFFF00"/>
          </a:solidFill>
        </p:spPr>
        <p:txBody>
          <a:bodyPr wrap="square">
            <a:spAutoFit/>
          </a:bodyPr>
          <a:lstStyle/>
          <a:p>
            <a:r>
              <a:rPr lang="en-GB" sz="2800" dirty="0">
                <a:solidFill>
                  <a:srgbClr val="00B050"/>
                </a:solidFill>
                <a:latin typeface="Times New Roman" panose="02020603050405020304" pitchFamily="18" charset="0"/>
                <a:cs typeface="Times New Roman" panose="02020603050405020304" pitchFamily="18" charset="0"/>
              </a:rPr>
              <a:t>In Pursuit of Preparing </a:t>
            </a:r>
            <a:r>
              <a:rPr lang="en-GB" sz="2800" dirty="0">
                <a:solidFill>
                  <a:srgbClr val="FF0000"/>
                </a:solidFill>
                <a:latin typeface="Times New Roman" panose="02020603050405020304" pitchFamily="18" charset="0"/>
                <a:cs typeface="Times New Roman" panose="02020603050405020304" pitchFamily="18" charset="0"/>
              </a:rPr>
              <a:t>Tomorrow's Technologists!</a:t>
            </a:r>
          </a:p>
        </p:txBody>
      </p:sp>
      <p:sp>
        <p:nvSpPr>
          <p:cNvPr id="9" name="TextBox 8"/>
          <p:cNvSpPr txBox="1"/>
          <p:nvPr/>
        </p:nvSpPr>
        <p:spPr>
          <a:xfrm>
            <a:off x="0" y="6284580"/>
            <a:ext cx="12192000" cy="707886"/>
          </a:xfrm>
          <a:prstGeom prst="rect">
            <a:avLst/>
          </a:prstGeom>
          <a:solidFill>
            <a:schemeClr val="tx2">
              <a:lumMod val="20000"/>
              <a:lumOff val="80000"/>
            </a:schemeClr>
          </a:solidFill>
        </p:spPr>
        <p:txBody>
          <a:bodyPr wrap="square" rtlCol="0">
            <a:spAutoFit/>
          </a:bodyPr>
          <a:lstStyle/>
          <a:p>
            <a:pPr lvl="0"/>
            <a:r>
              <a:rPr lang="en-US" sz="2000" dirty="0">
                <a:solidFill>
                  <a:srgbClr val="FF0000"/>
                </a:solidFill>
                <a:latin typeface="Times New Roman" panose="02020603050405020304" pitchFamily="18" charset="0"/>
                <a:cs typeface="Times New Roman" panose="02020603050405020304" pitchFamily="18" charset="0"/>
              </a:rPr>
              <a:t>The Junk of words </a:t>
            </a:r>
            <a:r>
              <a:rPr lang="en-US" sz="2000" dirty="0">
                <a:solidFill>
                  <a:srgbClr val="C00000"/>
                </a:solidFill>
                <a:latin typeface="Times New Roman" panose="02020603050405020304" pitchFamily="18" charset="0"/>
                <a:cs typeface="Times New Roman" panose="02020603050405020304" pitchFamily="18" charset="0"/>
              </a:rPr>
              <a:t>“God”, </a:t>
            </a:r>
            <a:r>
              <a:rPr lang="en-US" sz="2000" dirty="0">
                <a:solidFill>
                  <a:srgbClr val="002060"/>
                </a:solidFill>
                <a:latin typeface="Times New Roman" panose="02020603050405020304" pitchFamily="18" charset="0"/>
                <a:cs typeface="Times New Roman" panose="02020603050405020304" pitchFamily="18" charset="0"/>
              </a:rPr>
              <a:t>“belief”, </a:t>
            </a:r>
            <a:r>
              <a:rPr lang="en-US" sz="2000" dirty="0">
                <a:solidFill>
                  <a:srgbClr val="7030A0"/>
                </a:solidFill>
                <a:latin typeface="Times New Roman" panose="02020603050405020304" pitchFamily="18" charset="0"/>
                <a:cs typeface="Times New Roman" panose="02020603050405020304" pitchFamily="18" charset="0"/>
              </a:rPr>
              <a:t>“faith”, </a:t>
            </a:r>
            <a:r>
              <a:rPr lang="en-US" sz="2000" dirty="0">
                <a:solidFill>
                  <a:srgbClr val="0070C0"/>
                </a:solidFill>
                <a:latin typeface="Times New Roman" panose="02020603050405020304" pitchFamily="18" charset="0"/>
                <a:cs typeface="Times New Roman" panose="02020603050405020304" pitchFamily="18" charset="0"/>
              </a:rPr>
              <a:t>“money” </a:t>
            </a:r>
            <a:r>
              <a:rPr lang="en-US" sz="2000" dirty="0">
                <a:solidFill>
                  <a:srgbClr val="002060"/>
                </a:solidFill>
                <a:latin typeface="Times New Roman" panose="02020603050405020304" pitchFamily="18" charset="0"/>
                <a:cs typeface="Times New Roman" panose="02020603050405020304" pitchFamily="18" charset="0"/>
              </a:rPr>
              <a:t>and “desire” </a:t>
            </a:r>
            <a:r>
              <a:rPr lang="en-US" sz="2000" dirty="0">
                <a:solidFill>
                  <a:srgbClr val="00B050"/>
                </a:solidFill>
                <a:latin typeface="Times New Roman" panose="02020603050405020304" pitchFamily="18" charset="0"/>
                <a:cs typeface="Times New Roman" panose="02020603050405020304" pitchFamily="18" charset="0"/>
              </a:rPr>
              <a:t>has completely corrupted our brains,</a:t>
            </a:r>
            <a:r>
              <a:rPr lang="en-US" sz="2000" dirty="0">
                <a:solidFill>
                  <a:srgbClr val="FF0000"/>
                </a:solidFill>
                <a:latin typeface="Times New Roman" panose="02020603050405020304" pitchFamily="18" charset="0"/>
                <a:cs typeface="Times New Roman" panose="02020603050405020304" pitchFamily="18" charset="0"/>
              </a:rPr>
              <a:t> </a:t>
            </a:r>
            <a:r>
              <a:rPr lang="en-US" sz="2000" dirty="0">
                <a:solidFill>
                  <a:srgbClr val="002060"/>
                </a:solidFill>
                <a:latin typeface="Times New Roman" panose="02020603050405020304" pitchFamily="18" charset="0"/>
                <a:cs typeface="Times New Roman" panose="02020603050405020304" pitchFamily="18" charset="0"/>
              </a:rPr>
              <a:t>thus,</a:t>
            </a:r>
            <a:r>
              <a:rPr lang="en-US" sz="2000" dirty="0">
                <a:solidFill>
                  <a:srgbClr val="FF0000"/>
                </a:solidFill>
                <a:latin typeface="Times New Roman" panose="02020603050405020304" pitchFamily="18" charset="0"/>
                <a:cs typeface="Times New Roman" panose="02020603050405020304" pitchFamily="18" charset="0"/>
              </a:rPr>
              <a:t> </a:t>
            </a:r>
            <a:r>
              <a:rPr lang="en-US" sz="2000" dirty="0">
                <a:solidFill>
                  <a:srgbClr val="0070C0"/>
                </a:solidFill>
                <a:latin typeface="Times New Roman" panose="02020603050405020304" pitchFamily="18" charset="0"/>
                <a:cs typeface="Times New Roman" panose="02020603050405020304" pitchFamily="18" charset="0"/>
              </a:rPr>
              <a:t>if you want to clean it up, </a:t>
            </a:r>
            <a:r>
              <a:rPr lang="en-US" sz="2000" dirty="0">
                <a:latin typeface="Times New Roman" panose="02020603050405020304" pitchFamily="18" charset="0"/>
                <a:cs typeface="Times New Roman" panose="02020603050405020304" pitchFamily="18" charset="0"/>
              </a:rPr>
              <a:t>start looking for the truth.</a:t>
            </a:r>
            <a:endParaRPr lang="en-GB" sz="2000" dirty="0">
              <a:latin typeface="Times New Roman" panose="02020603050405020304" pitchFamily="18" charset="0"/>
              <a:cs typeface="Times New Roman" panose="02020603050405020304" pitchFamily="18" charset="0"/>
            </a:endParaRPr>
          </a:p>
        </p:txBody>
      </p:sp>
      <p:sp>
        <p:nvSpPr>
          <p:cNvPr id="13" name="TextBox 12"/>
          <p:cNvSpPr txBox="1"/>
          <p:nvPr/>
        </p:nvSpPr>
        <p:spPr>
          <a:xfrm>
            <a:off x="318079" y="1413737"/>
            <a:ext cx="5863780" cy="4955203"/>
          </a:xfrm>
          <a:prstGeom prst="rect">
            <a:avLst/>
          </a:prstGeom>
          <a:noFill/>
        </p:spPr>
        <p:txBody>
          <a:bodyPr wrap="square" rtlCol="0">
            <a:spAutoFit/>
          </a:bodyPr>
          <a:lstStyle/>
          <a:p>
            <a:pPr algn="just"/>
            <a:r>
              <a:rPr lang="en-GB" sz="2800" b="1" dirty="0">
                <a:latin typeface="Times New Roman" panose="02020603050405020304" pitchFamily="18" charset="0"/>
                <a:cs typeface="Times New Roman" panose="02020603050405020304" pitchFamily="18" charset="0"/>
              </a:rPr>
              <a:t>Core Type</a:t>
            </a:r>
            <a:endParaRPr lang="en-GB" sz="2800" dirty="0">
              <a:latin typeface="Times New Roman" panose="02020603050405020304" pitchFamily="18" charset="0"/>
              <a:cs typeface="Times New Roman" panose="02020603050405020304" pitchFamily="18" charset="0"/>
            </a:endParaRPr>
          </a:p>
          <a:p>
            <a:pPr algn="just"/>
            <a:r>
              <a:rPr lang="en-GB" sz="2400" dirty="0">
                <a:latin typeface="Times New Roman" panose="02020603050405020304" pitchFamily="18" charset="0"/>
                <a:cs typeface="Times New Roman" panose="02020603050405020304" pitchFamily="18" charset="0"/>
              </a:rPr>
              <a:t>Difference:</a:t>
            </a:r>
          </a:p>
          <a:p>
            <a:pPr marL="457200" indent="-457200" algn="just">
              <a:buAutoNum type="arabicPeriod"/>
            </a:pPr>
            <a:r>
              <a:rPr lang="en-GB" sz="2400" dirty="0">
                <a:latin typeface="Times New Roman" panose="02020603050405020304" pitchFamily="18" charset="0"/>
                <a:cs typeface="Times New Roman" panose="02020603050405020304" pitchFamily="18" charset="0"/>
              </a:rPr>
              <a:t>Conductors or winding surrounds the core of transformer. </a:t>
            </a:r>
          </a:p>
          <a:p>
            <a:pPr marL="457200" indent="-457200" algn="just">
              <a:buAutoNum type="arabicPeriod"/>
            </a:pPr>
            <a:r>
              <a:rPr lang="en-GB" sz="2400" dirty="0">
                <a:latin typeface="Times New Roman" panose="02020603050405020304" pitchFamily="18" charset="0"/>
                <a:cs typeface="Times New Roman" panose="02020603050405020304" pitchFamily="18" charset="0"/>
              </a:rPr>
              <a:t>Stampings are in L-type cut</a:t>
            </a:r>
          </a:p>
          <a:p>
            <a:pPr marL="457200" indent="-457200" algn="just">
              <a:buAutoNum type="arabicPeriod"/>
            </a:pPr>
            <a:r>
              <a:rPr lang="en-GB" sz="2400" dirty="0">
                <a:latin typeface="Times New Roman" panose="02020603050405020304" pitchFamily="18" charset="0"/>
                <a:cs typeface="Times New Roman" panose="02020603050405020304" pitchFamily="18" charset="0"/>
              </a:rPr>
              <a:t>Cross-section of core is square shaped.</a:t>
            </a:r>
          </a:p>
          <a:p>
            <a:pPr marL="457200" indent="-457200" algn="just">
              <a:buAutoNum type="arabicPeriod"/>
            </a:pPr>
            <a:r>
              <a:rPr lang="en-GB" sz="2400" dirty="0">
                <a:latin typeface="Times New Roman" panose="02020603050405020304" pitchFamily="18" charset="0"/>
                <a:cs typeface="Times New Roman" panose="02020603050405020304" pitchFamily="18" charset="0"/>
              </a:rPr>
              <a:t>More weight of copper conductor is required.</a:t>
            </a:r>
          </a:p>
          <a:p>
            <a:pPr marL="457200" indent="-457200" algn="just">
              <a:buAutoNum type="arabicPeriod"/>
            </a:pPr>
            <a:r>
              <a:rPr lang="en-GB" sz="2400" dirty="0">
                <a:latin typeface="Times New Roman" panose="02020603050405020304" pitchFamily="18" charset="0"/>
                <a:cs typeface="Times New Roman" panose="02020603050405020304" pitchFamily="18" charset="0"/>
              </a:rPr>
              <a:t>Losses are more because of more copper conductors.</a:t>
            </a:r>
          </a:p>
          <a:p>
            <a:pPr marL="457200" indent="-457200" algn="just">
              <a:buAutoNum type="arabicPeriod"/>
            </a:pPr>
            <a:r>
              <a:rPr lang="en-GB" sz="2400" dirty="0">
                <a:latin typeface="Times New Roman" panose="02020603050405020304" pitchFamily="18" charset="0"/>
                <a:cs typeface="Times New Roman" panose="02020603050405020304" pitchFamily="18" charset="0"/>
              </a:rPr>
              <a:t>Only two limbs </a:t>
            </a:r>
          </a:p>
          <a:p>
            <a:pPr marL="457200" indent="-457200" algn="just">
              <a:buAutoNum type="arabicPeriod"/>
            </a:pPr>
            <a:r>
              <a:rPr lang="en-GB" sz="2400" dirty="0">
                <a:latin typeface="Times New Roman" panose="02020603050405020304" pitchFamily="18" charset="0"/>
                <a:cs typeface="Times New Roman" panose="02020603050405020304" pitchFamily="18" charset="0"/>
              </a:rPr>
              <a:t>Two magnetic circuit </a:t>
            </a:r>
          </a:p>
          <a:p>
            <a:pPr marL="457200" indent="-457200" algn="just">
              <a:buAutoNum type="arabicPeriod"/>
            </a:pPr>
            <a:r>
              <a:rPr lang="en-GB" sz="2400" dirty="0">
                <a:latin typeface="Times New Roman" panose="02020603050405020304" pitchFamily="18" charset="0"/>
                <a:cs typeface="Times New Roman" panose="02020603050405020304" pitchFamily="18" charset="0"/>
              </a:rPr>
              <a:t>Maintenance is easy.</a:t>
            </a:r>
          </a:p>
        </p:txBody>
      </p:sp>
      <p:sp>
        <p:nvSpPr>
          <p:cNvPr id="8" name="TextBox 7"/>
          <p:cNvSpPr txBox="1"/>
          <p:nvPr/>
        </p:nvSpPr>
        <p:spPr>
          <a:xfrm>
            <a:off x="6181859" y="1400858"/>
            <a:ext cx="5846017" cy="4585871"/>
          </a:xfrm>
          <a:prstGeom prst="rect">
            <a:avLst/>
          </a:prstGeom>
          <a:noFill/>
        </p:spPr>
        <p:txBody>
          <a:bodyPr wrap="square" rtlCol="0">
            <a:spAutoFit/>
          </a:bodyPr>
          <a:lstStyle/>
          <a:p>
            <a:pPr algn="just"/>
            <a:r>
              <a:rPr lang="en-GB" sz="2800" b="1" dirty="0">
                <a:latin typeface="Times New Roman" panose="02020603050405020304" pitchFamily="18" charset="0"/>
                <a:cs typeface="Times New Roman" panose="02020603050405020304" pitchFamily="18" charset="0"/>
              </a:rPr>
              <a:t>Shell Type</a:t>
            </a:r>
          </a:p>
          <a:p>
            <a:pPr marL="457200" indent="-457200" algn="just">
              <a:buAutoNum type="arabicPeriod"/>
            </a:pPr>
            <a:r>
              <a:rPr lang="en-GB" sz="2400" dirty="0">
                <a:latin typeface="Times New Roman" panose="02020603050405020304" pitchFamily="18" charset="0"/>
                <a:cs typeface="Times New Roman" panose="02020603050405020304" pitchFamily="18" charset="0"/>
              </a:rPr>
              <a:t>Core surrounds the winding of the transformer.</a:t>
            </a:r>
          </a:p>
          <a:p>
            <a:pPr marL="457200" indent="-457200" algn="just">
              <a:buAutoNum type="arabicPeriod"/>
            </a:pPr>
            <a:r>
              <a:rPr lang="en-GB" sz="2400" dirty="0">
                <a:latin typeface="Times New Roman" panose="02020603050405020304" pitchFamily="18" charset="0"/>
                <a:cs typeface="Times New Roman" panose="02020603050405020304" pitchFamily="18" charset="0"/>
              </a:rPr>
              <a:t>Stampings are in E-type cut</a:t>
            </a:r>
          </a:p>
          <a:p>
            <a:pPr marL="457200" indent="-457200" algn="just">
              <a:buAutoNum type="arabicPeriod"/>
            </a:pPr>
            <a:r>
              <a:rPr lang="en-GB" sz="2400" dirty="0">
                <a:latin typeface="Times New Roman" panose="02020603050405020304" pitchFamily="18" charset="0"/>
                <a:cs typeface="Times New Roman" panose="02020603050405020304" pitchFamily="18" charset="0"/>
              </a:rPr>
              <a:t>Cross-section is rectangular in shaped.</a:t>
            </a:r>
          </a:p>
          <a:p>
            <a:pPr marL="457200" indent="-457200" algn="just">
              <a:buAutoNum type="arabicPeriod"/>
            </a:pPr>
            <a:r>
              <a:rPr lang="en-GB" sz="2400" dirty="0">
                <a:latin typeface="Times New Roman" panose="02020603050405020304" pitchFamily="18" charset="0"/>
                <a:cs typeface="Times New Roman" panose="02020603050405020304" pitchFamily="18" charset="0"/>
              </a:rPr>
              <a:t>Less weight of copper conductor is required.</a:t>
            </a:r>
          </a:p>
          <a:p>
            <a:pPr marL="457200" indent="-457200" algn="just">
              <a:buAutoNum type="arabicPeriod"/>
            </a:pPr>
            <a:r>
              <a:rPr lang="en-GB" sz="2400" dirty="0">
                <a:latin typeface="Times New Roman" panose="02020603050405020304" pitchFamily="18" charset="0"/>
                <a:cs typeface="Times New Roman" panose="02020603050405020304" pitchFamily="18" charset="0"/>
              </a:rPr>
              <a:t>Losses are less because of less copper conductors.</a:t>
            </a:r>
          </a:p>
          <a:p>
            <a:pPr marL="457200" indent="-457200" algn="just">
              <a:buAutoNum type="arabicPeriod"/>
            </a:pPr>
            <a:r>
              <a:rPr lang="en-GB" sz="2400" dirty="0">
                <a:latin typeface="Times New Roman" panose="02020603050405020304" pitchFamily="18" charset="0"/>
                <a:cs typeface="Times New Roman" panose="02020603050405020304" pitchFamily="18" charset="0"/>
              </a:rPr>
              <a:t>Three limbs </a:t>
            </a:r>
          </a:p>
          <a:p>
            <a:pPr marL="457200" indent="-457200" algn="just">
              <a:buAutoNum type="arabicPeriod"/>
            </a:pPr>
            <a:r>
              <a:rPr lang="en-GB" sz="2400" dirty="0">
                <a:latin typeface="Times New Roman" panose="02020603050405020304" pitchFamily="18" charset="0"/>
                <a:cs typeface="Times New Roman" panose="02020603050405020304" pitchFamily="18" charset="0"/>
              </a:rPr>
              <a:t>One magnetic circuit.</a:t>
            </a:r>
          </a:p>
          <a:p>
            <a:pPr marL="457200" indent="-457200" algn="just">
              <a:buAutoNum type="arabicPeriod"/>
            </a:pPr>
            <a:r>
              <a:rPr lang="en-GB" sz="2400" dirty="0">
                <a:latin typeface="Times New Roman" panose="02020603050405020304" pitchFamily="18" charset="0"/>
                <a:cs typeface="Times New Roman" panose="02020603050405020304" pitchFamily="18" charset="0"/>
              </a:rPr>
              <a:t>Maintenance is difficult</a:t>
            </a:r>
          </a:p>
        </p:txBody>
      </p:sp>
    </p:spTree>
    <p:extLst>
      <p:ext uri="{BB962C8B-B14F-4D97-AF65-F5344CB8AC3E}">
        <p14:creationId xmlns:p14="http://schemas.microsoft.com/office/powerpoint/2010/main" val="16358268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8392</TotalTime>
  <Words>2557</Words>
  <Application>Microsoft Office PowerPoint</Application>
  <PresentationFormat>Widescreen</PresentationFormat>
  <Paragraphs>207</Paragraphs>
  <Slides>24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Times New Roman</vt:lpstr>
      <vt:lpstr>Wingdings</vt:lpstr>
      <vt:lpstr>Office Theme</vt:lpstr>
      <vt:lpstr>Unit 3:  Faults in Transformers and Diagnosis (12L + 4P hours) </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As learners, we must put more of an emphasis on LISTENING than on working alone!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Capacity Enhancement in Electrical Equipment Condition Monitoring and Fault Diagnostics</dc:title>
  <dc:creator>Dell</dc:creator>
  <cp:lastModifiedBy>Aita Bahadur Subba</cp:lastModifiedBy>
  <cp:revision>80</cp:revision>
  <dcterms:created xsi:type="dcterms:W3CDTF">2006-08-16T00:00:00Z</dcterms:created>
  <dcterms:modified xsi:type="dcterms:W3CDTF">2024-07-06T05:50:15Z</dcterms:modified>
</cp:coreProperties>
</file>