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7"/>
  </p:notesMasterIdLst>
  <p:sldIdLst>
    <p:sldId id="258" r:id="rId2"/>
    <p:sldId id="257" r:id="rId3"/>
    <p:sldId id="293" r:id="rId4"/>
    <p:sldId id="294" r:id="rId5"/>
    <p:sldId id="295" r:id="rId6"/>
    <p:sldId id="296" r:id="rId7"/>
    <p:sldId id="297" r:id="rId8"/>
    <p:sldId id="298" r:id="rId9"/>
    <p:sldId id="299" r:id="rId10"/>
    <p:sldId id="300" r:id="rId11"/>
    <p:sldId id="301" r:id="rId12"/>
    <p:sldId id="302" r:id="rId13"/>
    <p:sldId id="303" r:id="rId14"/>
    <p:sldId id="304" r:id="rId15"/>
    <p:sldId id="305" r:id="rId16"/>
    <p:sldId id="306" r:id="rId17"/>
    <p:sldId id="307" r:id="rId18"/>
    <p:sldId id="320" r:id="rId19"/>
    <p:sldId id="308" r:id="rId20"/>
    <p:sldId id="309" r:id="rId21"/>
    <p:sldId id="321" r:id="rId22"/>
    <p:sldId id="322" r:id="rId23"/>
    <p:sldId id="310" r:id="rId24"/>
    <p:sldId id="311" r:id="rId25"/>
    <p:sldId id="312" r:id="rId26"/>
    <p:sldId id="313" r:id="rId27"/>
    <p:sldId id="314" r:id="rId28"/>
    <p:sldId id="315" r:id="rId29"/>
    <p:sldId id="316" r:id="rId30"/>
    <p:sldId id="323" r:id="rId31"/>
    <p:sldId id="317" r:id="rId32"/>
    <p:sldId id="318" r:id="rId33"/>
    <p:sldId id="319" r:id="rId34"/>
    <p:sldId id="324" r:id="rId35"/>
    <p:sldId id="292" r:id="rId3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1C1C1"/>
    <a:srgbClr val="FDF7F4"/>
    <a:srgbClr val="FFD57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397" autoAdjust="0"/>
    <p:restoredTop sz="94564" autoAdjust="0"/>
  </p:normalViewPr>
  <p:slideViewPr>
    <p:cSldViewPr>
      <p:cViewPr varScale="1">
        <p:scale>
          <a:sx n="77" d="100"/>
          <a:sy n="77" d="100"/>
        </p:scale>
        <p:origin x="1123" y="53"/>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43D59E4-FC23-4F4A-884F-E63D27E1A1F5}" type="datetimeFigureOut">
              <a:rPr lang="en-US" smtClean="0"/>
              <a:t>7/9/2024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3FDAD6C-F92C-43F7-BDF4-169515A330FD}" type="slidenum">
              <a:rPr lang="en-US" smtClean="0"/>
              <a:t>‹#›</a:t>
            </a:fld>
            <a:endParaRPr lang="en-US"/>
          </a:p>
        </p:txBody>
      </p:sp>
    </p:spTree>
    <p:extLst>
      <p:ext uri="{BB962C8B-B14F-4D97-AF65-F5344CB8AC3E}">
        <p14:creationId xmlns:p14="http://schemas.microsoft.com/office/powerpoint/2010/main" val="9367654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3FDAD6C-F92C-43F7-BDF4-169515A330FD}" type="slidenum">
              <a:rPr lang="en-US" smtClean="0"/>
              <a:t>35</a:t>
            </a:fld>
            <a:endParaRPr lang="en-US"/>
          </a:p>
        </p:txBody>
      </p:sp>
    </p:spTree>
    <p:extLst>
      <p:ext uri="{BB962C8B-B14F-4D97-AF65-F5344CB8AC3E}">
        <p14:creationId xmlns:p14="http://schemas.microsoft.com/office/powerpoint/2010/main" val="3005484321"/>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jpeg"/><Relationship Id="rId5" Type="http://schemas.openxmlformats.org/officeDocument/2006/relationships/image" Target="../media/image4.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jpeg"/><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1">
        <a:schemeClr val="bg1"/>
      </p:bgRef>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85CF0105-7B46-A843-88A9-9DF1ACBC9C1E}"/>
              </a:ext>
            </a:extLst>
          </p:cNvPr>
          <p:cNvSpPr/>
          <p:nvPr userDrawn="1"/>
        </p:nvSpPr>
        <p:spPr>
          <a:xfrm>
            <a:off x="0" y="6140662"/>
            <a:ext cx="12192000" cy="762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P"/>
          </a:p>
        </p:txBody>
      </p:sp>
      <p:sp>
        <p:nvSpPr>
          <p:cNvPr id="2" name="Title 1"/>
          <p:cNvSpPr>
            <a:spLocks noGrp="1"/>
          </p:cNvSpPr>
          <p:nvPr>
            <p:ph type="ctrTitle"/>
          </p:nvPr>
        </p:nvSpPr>
        <p:spPr>
          <a:xfrm>
            <a:off x="914400" y="2286000"/>
            <a:ext cx="10363200" cy="1314451"/>
          </a:xfrm>
        </p:spPr>
        <p:txBody>
          <a:bodyPr/>
          <a:lstStyle>
            <a:lvl1pPr>
              <a:defRPr b="1">
                <a:solidFill>
                  <a:srgbClr val="0070C0"/>
                </a:solidFill>
              </a:defRPr>
            </a:lvl1pPr>
          </a:lstStyle>
          <a:p>
            <a:r>
              <a:rPr lang="en-US" dirty="0"/>
              <a:t>Click to edit Master title style</a:t>
            </a:r>
          </a:p>
        </p:txBody>
      </p:sp>
      <p:sp>
        <p:nvSpPr>
          <p:cNvPr id="3" name="Subtitle 2"/>
          <p:cNvSpPr>
            <a:spLocks noGrp="1"/>
          </p:cNvSpPr>
          <p:nvPr>
            <p:ph type="subTitle" idx="1"/>
          </p:nvPr>
        </p:nvSpPr>
        <p:spPr>
          <a:xfrm>
            <a:off x="1828800" y="3886200"/>
            <a:ext cx="8534400" cy="1108806"/>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7/9/2024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1035" name="AutoShape 11" descr="Royal University of Bhutan – An internationally recognized university  steeped in GNH valuesAn internationally recognized university steeped in  GNH values"/>
          <p:cNvSpPr>
            <a:spLocks noChangeAspect="1" noChangeArrowheads="1"/>
          </p:cNvSpPr>
          <p:nvPr userDrawn="1"/>
        </p:nvSpPr>
        <p:spPr bwMode="auto">
          <a:xfrm>
            <a:off x="207433" y="-144463"/>
            <a:ext cx="406400" cy="304801"/>
          </a:xfrm>
          <a:prstGeom prst="rect">
            <a:avLst/>
          </a:prstGeom>
          <a:noFill/>
        </p:spPr>
        <p:txBody>
          <a:bodyPr vert="horz" wrap="square" lIns="91440" tIns="45720" rIns="91440" bIns="45720" numCol="1" anchor="t" anchorCtr="0" compatLnSpc="1">
            <a:prstTxWarp prst="textNoShape">
              <a:avLst/>
            </a:prstTxWarp>
          </a:bodyPr>
          <a:lstStyle/>
          <a:p>
            <a:endParaRPr lang="en-US" sz="1800"/>
          </a:p>
        </p:txBody>
      </p:sp>
      <p:sp>
        <p:nvSpPr>
          <p:cNvPr id="1037" name="AutoShape 13" descr="Royal University of Bhutan – An internationally recognized university  steeped in GNH valuesAn internationally recognized university steeped in  GNH values"/>
          <p:cNvSpPr>
            <a:spLocks noChangeAspect="1" noChangeArrowheads="1"/>
          </p:cNvSpPr>
          <p:nvPr userDrawn="1"/>
        </p:nvSpPr>
        <p:spPr bwMode="auto">
          <a:xfrm>
            <a:off x="207433" y="-144463"/>
            <a:ext cx="406400" cy="304801"/>
          </a:xfrm>
          <a:prstGeom prst="rect">
            <a:avLst/>
          </a:prstGeom>
          <a:noFill/>
        </p:spPr>
        <p:txBody>
          <a:bodyPr vert="horz" wrap="square" lIns="91440" tIns="45720" rIns="91440" bIns="45720" numCol="1" anchor="t" anchorCtr="0" compatLnSpc="1">
            <a:prstTxWarp prst="textNoShape">
              <a:avLst/>
            </a:prstTxWarp>
          </a:bodyPr>
          <a:lstStyle/>
          <a:p>
            <a:endParaRPr lang="en-US" sz="1800"/>
          </a:p>
        </p:txBody>
      </p:sp>
      <p:sp>
        <p:nvSpPr>
          <p:cNvPr id="7" name="Rectangle 6">
            <a:extLst>
              <a:ext uri="{FF2B5EF4-FFF2-40B4-BE49-F238E27FC236}">
                <a16:creationId xmlns:a16="http://schemas.microsoft.com/office/drawing/2014/main" id="{01C80DC6-84A0-1340-A0F6-9252E4184714}"/>
              </a:ext>
            </a:extLst>
          </p:cNvPr>
          <p:cNvSpPr/>
          <p:nvPr userDrawn="1"/>
        </p:nvSpPr>
        <p:spPr>
          <a:xfrm>
            <a:off x="0" y="7937"/>
            <a:ext cx="12192000" cy="24227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P"/>
          </a:p>
        </p:txBody>
      </p:sp>
      <p:pic>
        <p:nvPicPr>
          <p:cNvPr id="2049" name="Picture 1" descr="page27image36985344">
            <a:extLst>
              <a:ext uri="{FF2B5EF4-FFF2-40B4-BE49-F238E27FC236}">
                <a16:creationId xmlns:a16="http://schemas.microsoft.com/office/drawing/2014/main" id="{F1A0B278-3C5C-B54D-8FBD-3FB123A6FF7C}"/>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067800" y="657744"/>
            <a:ext cx="2895600" cy="965200"/>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7">
            <a:extLst>
              <a:ext uri="{FF2B5EF4-FFF2-40B4-BE49-F238E27FC236}">
                <a16:creationId xmlns:a16="http://schemas.microsoft.com/office/drawing/2014/main" id="{6EBA07CD-43C4-6847-9526-1E99807375A4}"/>
              </a:ext>
            </a:extLst>
          </p:cNvPr>
          <p:cNvPicPr>
            <a:picLocks noChangeAspect="1"/>
          </p:cNvPicPr>
          <p:nvPr userDrawn="1"/>
        </p:nvPicPr>
        <p:blipFill>
          <a:blip r:embed="rId3"/>
          <a:stretch>
            <a:fillRect/>
          </a:stretch>
        </p:blipFill>
        <p:spPr>
          <a:xfrm>
            <a:off x="101600" y="287903"/>
            <a:ext cx="3098800" cy="2006417"/>
          </a:xfrm>
          <a:prstGeom prst="rect">
            <a:avLst/>
          </a:prstGeom>
        </p:spPr>
      </p:pic>
      <p:grpSp>
        <p:nvGrpSpPr>
          <p:cNvPr id="19" name="Group 18">
            <a:extLst>
              <a:ext uri="{FF2B5EF4-FFF2-40B4-BE49-F238E27FC236}">
                <a16:creationId xmlns:a16="http://schemas.microsoft.com/office/drawing/2014/main" id="{854FFC4E-2EE0-9C48-BBC0-E95FAE294367}"/>
              </a:ext>
            </a:extLst>
          </p:cNvPr>
          <p:cNvGrpSpPr/>
          <p:nvPr userDrawn="1"/>
        </p:nvGrpSpPr>
        <p:grpSpPr>
          <a:xfrm>
            <a:off x="3118889" y="5950256"/>
            <a:ext cx="5618711" cy="899608"/>
            <a:chOff x="3086395" y="5958392"/>
            <a:chExt cx="5618711" cy="899608"/>
          </a:xfrm>
        </p:grpSpPr>
        <p:pic>
          <p:nvPicPr>
            <p:cNvPr id="20" name="Picture 2" descr="E:\Kathmandu_University_Logo.png">
              <a:extLst>
                <a:ext uri="{FF2B5EF4-FFF2-40B4-BE49-F238E27FC236}">
                  <a16:creationId xmlns:a16="http://schemas.microsoft.com/office/drawing/2014/main" id="{F5531B43-86CC-1842-A5C3-0093C775B148}"/>
                </a:ext>
              </a:extLst>
            </p:cNvPr>
            <p:cNvPicPr>
              <a:picLocks noChangeAspect="1" noChangeArrowheads="1"/>
            </p:cNvPicPr>
            <p:nvPr userDrawn="1"/>
          </p:nvPicPr>
          <p:blipFill>
            <a:blip r:embed="rId4" cstate="print"/>
            <a:srcRect/>
            <a:stretch>
              <a:fillRect/>
            </a:stretch>
          </p:blipFill>
          <p:spPr bwMode="auto">
            <a:xfrm>
              <a:off x="5618719" y="5958392"/>
              <a:ext cx="878730" cy="845341"/>
            </a:xfrm>
            <a:prstGeom prst="rect">
              <a:avLst/>
            </a:prstGeom>
            <a:noFill/>
          </p:spPr>
        </p:pic>
        <p:pic>
          <p:nvPicPr>
            <p:cNvPr id="21" name="Picture 5" descr="File:Aalto University logo.svg - Wikimedia Commons">
              <a:extLst>
                <a:ext uri="{FF2B5EF4-FFF2-40B4-BE49-F238E27FC236}">
                  <a16:creationId xmlns:a16="http://schemas.microsoft.com/office/drawing/2014/main" id="{B2F436B0-25BA-3645-BE44-0090D39F2D2A}"/>
                </a:ext>
              </a:extLst>
            </p:cNvPr>
            <p:cNvPicPr>
              <a:picLocks noChangeAspect="1" noChangeArrowheads="1"/>
            </p:cNvPicPr>
            <p:nvPr userDrawn="1"/>
          </p:nvPicPr>
          <p:blipFill>
            <a:blip r:embed="rId5" cstate="print"/>
            <a:srcRect/>
            <a:stretch>
              <a:fillRect/>
            </a:stretch>
          </p:blipFill>
          <p:spPr bwMode="auto">
            <a:xfrm>
              <a:off x="3086395" y="6028606"/>
              <a:ext cx="1171419" cy="804417"/>
            </a:xfrm>
            <a:prstGeom prst="rect">
              <a:avLst/>
            </a:prstGeom>
            <a:noFill/>
          </p:spPr>
        </p:pic>
        <p:pic>
          <p:nvPicPr>
            <p:cNvPr id="22" name="Picture 7" descr="Logos, slides, good practice of using the official name and the short name  TalTech">
              <a:extLst>
                <a:ext uri="{FF2B5EF4-FFF2-40B4-BE49-F238E27FC236}">
                  <a16:creationId xmlns:a16="http://schemas.microsoft.com/office/drawing/2014/main" id="{36965192-D524-EC41-AC26-57280394C1C9}"/>
                </a:ext>
              </a:extLst>
            </p:cNvPr>
            <p:cNvPicPr>
              <a:picLocks noChangeAspect="1" noChangeArrowheads="1"/>
            </p:cNvPicPr>
            <p:nvPr userDrawn="1"/>
          </p:nvPicPr>
          <p:blipFill>
            <a:blip r:embed="rId6" cstate="print"/>
            <a:srcRect/>
            <a:stretch>
              <a:fillRect/>
            </a:stretch>
          </p:blipFill>
          <p:spPr bwMode="auto">
            <a:xfrm>
              <a:off x="4261678" y="5960485"/>
              <a:ext cx="1357041" cy="897515"/>
            </a:xfrm>
            <a:prstGeom prst="rect">
              <a:avLst/>
            </a:prstGeom>
            <a:noFill/>
          </p:spPr>
        </p:pic>
        <p:pic>
          <p:nvPicPr>
            <p:cNvPr id="23" name="Picture 9" descr="Barun Multiple Campus :: Khandbari, Sankhuwasbha :: Best educational  institution in Khandbari, Sankhuwasbha">
              <a:extLst>
                <a:ext uri="{FF2B5EF4-FFF2-40B4-BE49-F238E27FC236}">
                  <a16:creationId xmlns:a16="http://schemas.microsoft.com/office/drawing/2014/main" id="{0B7EBB47-FE42-6E4B-99FF-7D2E7D2CBC9B}"/>
                </a:ext>
              </a:extLst>
            </p:cNvPr>
            <p:cNvPicPr>
              <a:picLocks noChangeAspect="1" noChangeArrowheads="1"/>
            </p:cNvPicPr>
            <p:nvPr userDrawn="1"/>
          </p:nvPicPr>
          <p:blipFill>
            <a:blip r:embed="rId7" cstate="print"/>
            <a:srcRect/>
            <a:stretch>
              <a:fillRect/>
            </a:stretch>
          </p:blipFill>
          <p:spPr bwMode="auto">
            <a:xfrm>
              <a:off x="6305507" y="6012658"/>
              <a:ext cx="1853815" cy="804417"/>
            </a:xfrm>
            <a:prstGeom prst="rect">
              <a:avLst/>
            </a:prstGeom>
            <a:noFill/>
          </p:spPr>
        </p:pic>
        <p:pic>
          <p:nvPicPr>
            <p:cNvPr id="24" name="Picture 15" descr="Royal University of Bhutan – An internationally recognized university  steeped in GNH valuesAn internationally recognized university steeped in  GNH values">
              <a:extLst>
                <a:ext uri="{FF2B5EF4-FFF2-40B4-BE49-F238E27FC236}">
                  <a16:creationId xmlns:a16="http://schemas.microsoft.com/office/drawing/2014/main" id="{3EF2E694-EDAB-1C47-B91D-97425A5B9D76}"/>
                </a:ext>
              </a:extLst>
            </p:cNvPr>
            <p:cNvPicPr>
              <a:picLocks noChangeAspect="1" noChangeArrowheads="1"/>
            </p:cNvPicPr>
            <p:nvPr userDrawn="1"/>
          </p:nvPicPr>
          <p:blipFill>
            <a:blip r:embed="rId8" cstate="print"/>
            <a:srcRect/>
            <a:stretch>
              <a:fillRect/>
            </a:stretch>
          </p:blipFill>
          <p:spPr bwMode="auto">
            <a:xfrm>
              <a:off x="7772141" y="6048196"/>
              <a:ext cx="932965" cy="699724"/>
            </a:xfrm>
            <a:prstGeom prst="rect">
              <a:avLst/>
            </a:prstGeom>
            <a:noFill/>
          </p:spPr>
        </p:pic>
      </p:gr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7/9/2024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7/9/2024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1"/>
      </p:bgRef>
    </p:bg>
    <p:spTree>
      <p:nvGrpSpPr>
        <p:cNvPr id="1" name=""/>
        <p:cNvGrpSpPr/>
        <p:nvPr/>
      </p:nvGrpSpPr>
      <p:grpSpPr>
        <a:xfrm>
          <a:off x="0" y="0"/>
          <a:ext cx="0" cy="0"/>
          <a:chOff x="0" y="0"/>
          <a:chExt cx="0" cy="0"/>
        </a:xfrm>
      </p:grpSpPr>
      <p:pic>
        <p:nvPicPr>
          <p:cNvPr id="1026" name="Picture 2" descr="page27image36985344">
            <a:extLst>
              <a:ext uri="{FF2B5EF4-FFF2-40B4-BE49-F238E27FC236}">
                <a16:creationId xmlns:a16="http://schemas.microsoft.com/office/drawing/2014/main" id="{1FD2B901-684B-9744-9E06-1E8BE856E11D}"/>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725031" y="280711"/>
            <a:ext cx="2466969" cy="822323"/>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p:cNvSpPr>
            <a:spLocks noGrp="1"/>
          </p:cNvSpPr>
          <p:nvPr>
            <p:ph idx="1"/>
          </p:nvPr>
        </p:nvSpPr>
        <p:spPr>
          <a:xfrm>
            <a:off x="944691" y="1605125"/>
            <a:ext cx="10525969" cy="4325275"/>
          </a:xfrm>
        </p:spPr>
        <p:txBody>
          <a:bodyPr/>
          <a:lstStyle>
            <a:lvl1pPr>
              <a:defRPr sz="2400">
                <a:solidFill>
                  <a:schemeClr val="tx1">
                    <a:lumMod val="65000"/>
                    <a:lumOff val="35000"/>
                  </a:schemeClr>
                </a:solidFill>
              </a:defRPr>
            </a:lvl1pPr>
            <a:lvl2pPr>
              <a:defRPr sz="2400"/>
            </a:lvl2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132806" y="6381063"/>
            <a:ext cx="2844800" cy="365125"/>
          </a:xfrm>
        </p:spPr>
        <p:txBody>
          <a:bodyPr/>
          <a:lstStyle>
            <a:lvl1pPr algn="ctr">
              <a:defRPr/>
            </a:lvl1pPr>
          </a:lstStyle>
          <a:p>
            <a:pPr algn="ctr"/>
            <a:fld id="{1D8BD707-D9CF-40AE-B4C6-C98DA3205C09}" type="datetimeFigureOut">
              <a:rPr lang="en-US" smtClean="0"/>
              <a:pPr algn="ctr"/>
              <a:t>7/9/2024</a:t>
            </a:fld>
            <a:endParaRPr lang="en-US"/>
          </a:p>
        </p:txBody>
      </p:sp>
      <p:sp>
        <p:nvSpPr>
          <p:cNvPr id="5" name="Footer Placeholder 4"/>
          <p:cNvSpPr>
            <a:spLocks noGrp="1"/>
          </p:cNvSpPr>
          <p:nvPr>
            <p:ph type="ftr" sz="quarter" idx="11"/>
          </p:nvPr>
        </p:nvSpPr>
        <p:spPr>
          <a:xfrm>
            <a:off x="4165600" y="6356350"/>
            <a:ext cx="3860800" cy="365125"/>
          </a:xfrm>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15" name="Rectangle 14">
            <a:extLst>
              <a:ext uri="{FF2B5EF4-FFF2-40B4-BE49-F238E27FC236}">
                <a16:creationId xmlns:a16="http://schemas.microsoft.com/office/drawing/2014/main" id="{76942F44-45F5-FC46-A08A-06F359F1BA6E}"/>
              </a:ext>
            </a:extLst>
          </p:cNvPr>
          <p:cNvSpPr/>
          <p:nvPr userDrawn="1"/>
        </p:nvSpPr>
        <p:spPr>
          <a:xfrm>
            <a:off x="0" y="0"/>
            <a:ext cx="12192000" cy="2286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P"/>
          </a:p>
        </p:txBody>
      </p:sp>
      <p:grpSp>
        <p:nvGrpSpPr>
          <p:cNvPr id="8" name="Group 7">
            <a:extLst>
              <a:ext uri="{FF2B5EF4-FFF2-40B4-BE49-F238E27FC236}">
                <a16:creationId xmlns:a16="http://schemas.microsoft.com/office/drawing/2014/main" id="{E848A920-1827-044A-AD33-6F3A30BFBBE8}"/>
              </a:ext>
            </a:extLst>
          </p:cNvPr>
          <p:cNvGrpSpPr/>
          <p:nvPr userDrawn="1"/>
        </p:nvGrpSpPr>
        <p:grpSpPr>
          <a:xfrm>
            <a:off x="3124200" y="5999555"/>
            <a:ext cx="5295605" cy="858445"/>
            <a:chOff x="3086395" y="5958392"/>
            <a:chExt cx="5618711" cy="899608"/>
          </a:xfrm>
        </p:grpSpPr>
        <p:pic>
          <p:nvPicPr>
            <p:cNvPr id="14" name="Picture 2" descr="E:\Kathmandu_University_Logo.png"/>
            <p:cNvPicPr>
              <a:picLocks noChangeAspect="1" noChangeArrowheads="1"/>
            </p:cNvPicPr>
            <p:nvPr userDrawn="1"/>
          </p:nvPicPr>
          <p:blipFill>
            <a:blip r:embed="rId3" cstate="print"/>
            <a:srcRect/>
            <a:stretch>
              <a:fillRect/>
            </a:stretch>
          </p:blipFill>
          <p:spPr bwMode="auto">
            <a:xfrm>
              <a:off x="5618719" y="5958392"/>
              <a:ext cx="878730" cy="845341"/>
            </a:xfrm>
            <a:prstGeom prst="rect">
              <a:avLst/>
            </a:prstGeom>
            <a:noFill/>
          </p:spPr>
        </p:pic>
        <p:pic>
          <p:nvPicPr>
            <p:cNvPr id="35" name="Picture 5" descr="File:Aalto University logo.svg - Wikimedia Commons">
              <a:extLst>
                <a:ext uri="{FF2B5EF4-FFF2-40B4-BE49-F238E27FC236}">
                  <a16:creationId xmlns:a16="http://schemas.microsoft.com/office/drawing/2014/main" id="{A23141AD-2BDB-8340-93D5-75482C428679}"/>
                </a:ext>
              </a:extLst>
            </p:cNvPr>
            <p:cNvPicPr>
              <a:picLocks noChangeAspect="1" noChangeArrowheads="1"/>
            </p:cNvPicPr>
            <p:nvPr userDrawn="1"/>
          </p:nvPicPr>
          <p:blipFill>
            <a:blip r:embed="rId4" cstate="print"/>
            <a:srcRect/>
            <a:stretch>
              <a:fillRect/>
            </a:stretch>
          </p:blipFill>
          <p:spPr bwMode="auto">
            <a:xfrm>
              <a:off x="3086395" y="6028606"/>
              <a:ext cx="1171419" cy="804417"/>
            </a:xfrm>
            <a:prstGeom prst="rect">
              <a:avLst/>
            </a:prstGeom>
            <a:noFill/>
          </p:spPr>
        </p:pic>
        <p:pic>
          <p:nvPicPr>
            <p:cNvPr id="36" name="Picture 7" descr="Logos, slides, good practice of using the official name and the short name  TalTech">
              <a:extLst>
                <a:ext uri="{FF2B5EF4-FFF2-40B4-BE49-F238E27FC236}">
                  <a16:creationId xmlns:a16="http://schemas.microsoft.com/office/drawing/2014/main" id="{3CDA02F4-F9F6-AA43-8FF1-D9801A8DBD41}"/>
                </a:ext>
              </a:extLst>
            </p:cNvPr>
            <p:cNvPicPr>
              <a:picLocks noChangeAspect="1" noChangeArrowheads="1"/>
            </p:cNvPicPr>
            <p:nvPr userDrawn="1"/>
          </p:nvPicPr>
          <p:blipFill>
            <a:blip r:embed="rId5" cstate="print"/>
            <a:srcRect/>
            <a:stretch>
              <a:fillRect/>
            </a:stretch>
          </p:blipFill>
          <p:spPr bwMode="auto">
            <a:xfrm>
              <a:off x="4261678" y="5960485"/>
              <a:ext cx="1357041" cy="897515"/>
            </a:xfrm>
            <a:prstGeom prst="rect">
              <a:avLst/>
            </a:prstGeom>
            <a:noFill/>
          </p:spPr>
        </p:pic>
        <p:pic>
          <p:nvPicPr>
            <p:cNvPr id="38" name="Picture 9" descr="Barun Multiple Campus :: Khandbari, Sankhuwasbha :: Best educational  institution in Khandbari, Sankhuwasbha">
              <a:extLst>
                <a:ext uri="{FF2B5EF4-FFF2-40B4-BE49-F238E27FC236}">
                  <a16:creationId xmlns:a16="http://schemas.microsoft.com/office/drawing/2014/main" id="{16ED7A43-7D5E-3C49-A943-F8EC8DEF1E02}"/>
                </a:ext>
              </a:extLst>
            </p:cNvPr>
            <p:cNvPicPr>
              <a:picLocks noChangeAspect="1" noChangeArrowheads="1"/>
            </p:cNvPicPr>
            <p:nvPr userDrawn="1"/>
          </p:nvPicPr>
          <p:blipFill>
            <a:blip r:embed="rId6" cstate="print"/>
            <a:srcRect/>
            <a:stretch>
              <a:fillRect/>
            </a:stretch>
          </p:blipFill>
          <p:spPr bwMode="auto">
            <a:xfrm>
              <a:off x="6305507" y="6012658"/>
              <a:ext cx="1853815" cy="804417"/>
            </a:xfrm>
            <a:prstGeom prst="rect">
              <a:avLst/>
            </a:prstGeom>
            <a:noFill/>
          </p:spPr>
        </p:pic>
        <p:pic>
          <p:nvPicPr>
            <p:cNvPr id="39" name="Picture 15" descr="Royal University of Bhutan – An internationally recognized university  steeped in GNH valuesAn internationally recognized university steeped in  GNH values">
              <a:extLst>
                <a:ext uri="{FF2B5EF4-FFF2-40B4-BE49-F238E27FC236}">
                  <a16:creationId xmlns:a16="http://schemas.microsoft.com/office/drawing/2014/main" id="{D72B385F-A031-8C46-8412-B8954FC43A2E}"/>
                </a:ext>
              </a:extLst>
            </p:cNvPr>
            <p:cNvPicPr>
              <a:picLocks noChangeAspect="1" noChangeArrowheads="1"/>
            </p:cNvPicPr>
            <p:nvPr userDrawn="1"/>
          </p:nvPicPr>
          <p:blipFill>
            <a:blip r:embed="rId7" cstate="print"/>
            <a:srcRect/>
            <a:stretch>
              <a:fillRect/>
            </a:stretch>
          </p:blipFill>
          <p:spPr bwMode="auto">
            <a:xfrm>
              <a:off x="7772141" y="6048196"/>
              <a:ext cx="932965" cy="699724"/>
            </a:xfrm>
            <a:prstGeom prst="rect">
              <a:avLst/>
            </a:prstGeom>
            <a:noFill/>
          </p:spPr>
        </p:pic>
      </p:grpSp>
      <p:sp>
        <p:nvSpPr>
          <p:cNvPr id="2" name="Title 1"/>
          <p:cNvSpPr>
            <a:spLocks noGrp="1"/>
          </p:cNvSpPr>
          <p:nvPr>
            <p:ph type="title"/>
          </p:nvPr>
        </p:nvSpPr>
        <p:spPr>
          <a:xfrm>
            <a:off x="1817966" y="222520"/>
            <a:ext cx="7907065" cy="1313450"/>
          </a:xfrm>
        </p:spPr>
        <p:txBody>
          <a:bodyPr/>
          <a:lstStyle>
            <a:lvl1pPr>
              <a:defRPr>
                <a:solidFill>
                  <a:srgbClr val="0070C0"/>
                </a:solidFill>
              </a:defRPr>
            </a:lvl1pPr>
          </a:lstStyle>
          <a:p>
            <a:r>
              <a:rPr lang="en-US" dirty="0"/>
              <a:t>Click to edit Master title style</a:t>
            </a:r>
          </a:p>
        </p:txBody>
      </p:sp>
      <p:pic>
        <p:nvPicPr>
          <p:cNvPr id="16" name="Picture 15">
            <a:extLst>
              <a:ext uri="{FF2B5EF4-FFF2-40B4-BE49-F238E27FC236}">
                <a16:creationId xmlns:a16="http://schemas.microsoft.com/office/drawing/2014/main" id="{0B67700B-C259-4444-969D-45D11352D933}"/>
              </a:ext>
            </a:extLst>
          </p:cNvPr>
          <p:cNvPicPr>
            <a:picLocks noChangeAspect="1"/>
          </p:cNvPicPr>
          <p:nvPr userDrawn="1"/>
        </p:nvPicPr>
        <p:blipFill>
          <a:blip r:embed="rId8"/>
          <a:stretch>
            <a:fillRect/>
          </a:stretch>
        </p:blipFill>
        <p:spPr>
          <a:xfrm>
            <a:off x="71417" y="309798"/>
            <a:ext cx="1746549" cy="1130859"/>
          </a:xfrm>
          <a:prstGeom prst="rect">
            <a:avLst/>
          </a:prstGeom>
        </p:spPr>
      </p:pic>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7/9/2024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7/9/2024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7/9/2024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7/9/2024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7/9/2024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7/9/2024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7/9/2024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7/9/2024</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hyperlink" Target="http://www.khannapublishers.in/"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hyperlink" Target="mailto:katariabooks@yahoo.com"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25DB07-FEDE-FB45-8BB8-F7B18081D5C7}"/>
              </a:ext>
            </a:extLst>
          </p:cNvPr>
          <p:cNvSpPr>
            <a:spLocks noGrp="1"/>
          </p:cNvSpPr>
          <p:nvPr>
            <p:ph type="ctrTitle"/>
          </p:nvPr>
        </p:nvSpPr>
        <p:spPr>
          <a:xfrm>
            <a:off x="685800" y="2057400"/>
            <a:ext cx="10820400" cy="2743200"/>
          </a:xfrm>
        </p:spPr>
        <p:txBody>
          <a:bodyPr>
            <a:normAutofit/>
          </a:bodyPr>
          <a:lstStyle/>
          <a:p>
            <a:r>
              <a:rPr lang="en-US" sz="3600" dirty="0">
                <a:solidFill>
                  <a:schemeClr val="tx1"/>
                </a:solidFill>
              </a:rPr>
              <a:t>Unit 3: </a:t>
            </a:r>
            <a:br>
              <a:rPr lang="en-US" sz="3600" dirty="0">
                <a:solidFill>
                  <a:schemeClr val="tx1"/>
                </a:solidFill>
              </a:rPr>
            </a:br>
            <a:r>
              <a:rPr lang="en-US" sz="36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Faults in Transformers and Diagnosis (12L + 4P hours)</a:t>
            </a:r>
            <a:br>
              <a:rPr lang="en-US" sz="36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br>
            <a:endParaRPr lang="en-NP" sz="36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309492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371600"/>
            <a:ext cx="12191999" cy="4571999"/>
          </a:xfrm>
        </p:spPr>
        <p:txBody>
          <a:bodyPr>
            <a:noAutofit/>
          </a:bodyPr>
          <a:lstStyle/>
          <a:p>
            <a:pPr marL="0" indent="0" algn="just">
              <a:buNone/>
            </a:pPr>
            <a:r>
              <a:rPr lang="en-GB" sz="2800" b="1" dirty="0">
                <a:latin typeface="Times New Roman" panose="02020603050405020304" pitchFamily="18" charset="0"/>
                <a:cs typeface="Times New Roman" panose="02020603050405020304" pitchFamily="18" charset="0"/>
              </a:rPr>
              <a:t>2. Air Blast Cooling.</a:t>
            </a:r>
          </a:p>
          <a:p>
            <a:pPr marL="342900" indent="-342900" algn="just">
              <a:buFont typeface="Wingdings" panose="05000000000000000000" pitchFamily="2" charset="2"/>
              <a:buChar char="v"/>
            </a:pPr>
            <a:r>
              <a:rPr lang="en-GB" sz="2800" b="1" dirty="0">
                <a:latin typeface="Times New Roman" panose="02020603050405020304" pitchFamily="18" charset="0"/>
                <a:cs typeface="Times New Roman" panose="02020603050405020304" pitchFamily="18" charset="0"/>
              </a:rPr>
              <a:t>In this type of cooling, heat dissipation is improved by a continuous blast of air forced through the core of windings.</a:t>
            </a:r>
          </a:p>
          <a:p>
            <a:pPr marL="342900" indent="-342900" algn="just">
              <a:buFont typeface="Wingdings" panose="05000000000000000000" pitchFamily="2" charset="2"/>
              <a:buChar char="v"/>
            </a:pPr>
            <a:r>
              <a:rPr lang="en-GB" sz="2800" b="1" dirty="0">
                <a:latin typeface="Times New Roman" panose="02020603050405020304" pitchFamily="18" charset="0"/>
                <a:cs typeface="Times New Roman" panose="02020603050405020304" pitchFamily="18" charset="0"/>
              </a:rPr>
              <a:t>Air blast is produced by means of external fans or blowers.</a:t>
            </a:r>
          </a:p>
          <a:p>
            <a:pPr marL="342900" indent="-342900" algn="just">
              <a:buFont typeface="Wingdings" panose="05000000000000000000" pitchFamily="2" charset="2"/>
              <a:buChar char="v"/>
            </a:pPr>
            <a:r>
              <a:rPr lang="en-GB" sz="2800" b="1" dirty="0">
                <a:latin typeface="Times New Roman" panose="02020603050405020304" pitchFamily="18" charset="0"/>
                <a:cs typeface="Times New Roman" panose="02020603050405020304" pitchFamily="18" charset="0"/>
              </a:rPr>
              <a:t>This type of cooling is done in transformers whose rating is 25 kVA and below.</a:t>
            </a:r>
          </a:p>
          <a:p>
            <a:pPr marL="342900" indent="-342900" algn="just">
              <a:buFont typeface="Wingdings" panose="05000000000000000000" pitchFamily="2" charset="2"/>
              <a:buChar char="v"/>
            </a:pPr>
            <a:r>
              <a:rPr lang="en-GB" sz="2800" b="1" dirty="0">
                <a:latin typeface="Times New Roman" panose="02020603050405020304" pitchFamily="18" charset="0"/>
                <a:cs typeface="Times New Roman" panose="02020603050405020304" pitchFamily="18" charset="0"/>
              </a:rPr>
              <a:t>It is used in situation located in thickly populated places where oil is considered as a fire hazard.</a:t>
            </a:r>
          </a:p>
          <a:p>
            <a:pPr marL="0" indent="0" algn="just">
              <a:buNone/>
            </a:pPr>
            <a:r>
              <a:rPr lang="en-US" b="1" dirty="0">
                <a:effectLst/>
                <a:latin typeface="Times New Roman" panose="02020603050405020304" pitchFamily="18" charset="0"/>
                <a:ea typeface="Times New Roman" panose="02020603050405020304" pitchFamily="18" charset="0"/>
                <a:cs typeface="Times New Roman" panose="02020603050405020304" pitchFamily="18" charset="0"/>
              </a:rPr>
              <a:t> </a:t>
            </a:r>
          </a:p>
          <a:p>
            <a:pPr marL="0" indent="0" algn="just">
              <a:buNone/>
            </a:pPr>
            <a:endParaRPr lang="en-US" dirty="0">
              <a:effectLst/>
              <a:latin typeface="Calibri" panose="020F0502020204030204" pitchFamily="34" charset="0"/>
              <a:ea typeface="Calibri" panose="020F0502020204030204" pitchFamily="34" charset="0"/>
            </a:endParaRPr>
          </a:p>
          <a:p>
            <a:pPr marL="0" indent="0">
              <a:buNone/>
            </a:pPr>
            <a:endParaRPr lang="en-NP" dirty="0"/>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pPr marR="0" lvl="0">
              <a:lnSpc>
                <a:spcPct val="115000"/>
              </a:lnSpc>
              <a:spcBef>
                <a:spcPts val="0"/>
              </a:spcBef>
              <a:spcAft>
                <a:spcPts val="0"/>
              </a:spcAft>
              <a:tabLst>
                <a:tab pos="0" algn="l"/>
              </a:tabLst>
            </a:pPr>
            <a:r>
              <a:rPr lang="en-US" sz="1800" dirty="0">
                <a:solidFill>
                  <a:srgbClr val="0D0D0D"/>
                </a:solidFill>
                <a:effectLst/>
                <a:highlight>
                  <a:srgbClr val="FFFFFF"/>
                </a:highlight>
                <a:latin typeface="Times New Roman" panose="02020603050405020304" pitchFamily="18" charset="0"/>
                <a:ea typeface="Calibri" panose="020F0502020204030204" pitchFamily="34" charset="0"/>
                <a:cs typeface="Symbol" panose="05050102010706020507" pitchFamily="18" charset="2"/>
              </a:rPr>
              <a:t>Up until now, our grasp of reality is confined to bodily experiences, yet there remains a need to comprehend the conscious reality.</a:t>
            </a:r>
            <a:endParaRPr lang="en-US" sz="1800" dirty="0">
              <a:effectLst/>
              <a:latin typeface="Calibri" panose="020F0502020204030204" pitchFamily="34" charset="0"/>
              <a:ea typeface="Calibri" panose="020F0502020204030204" pitchFamily="34" charset="0"/>
              <a:cs typeface="Symbol" panose="05050102010706020507" pitchFamily="18" charset="2"/>
            </a:endParaRPr>
          </a:p>
        </p:txBody>
      </p:sp>
    </p:spTree>
    <p:extLst>
      <p:ext uri="{BB962C8B-B14F-4D97-AF65-F5344CB8AC3E}">
        <p14:creationId xmlns:p14="http://schemas.microsoft.com/office/powerpoint/2010/main" val="12632420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371600"/>
            <a:ext cx="12191999" cy="4571999"/>
          </a:xfrm>
        </p:spPr>
        <p:txBody>
          <a:bodyPr>
            <a:noAutofit/>
          </a:bodyPr>
          <a:lstStyle/>
          <a:p>
            <a:pPr marL="0" indent="0" algn="just">
              <a:buNone/>
            </a:pPr>
            <a:r>
              <a:rPr lang="en-GB" sz="2000" b="1" dirty="0">
                <a:latin typeface="Times New Roman" panose="02020603050405020304" pitchFamily="18" charset="0"/>
                <a:cs typeface="Times New Roman" panose="02020603050405020304" pitchFamily="18" charset="0"/>
              </a:rPr>
              <a:t>Cooling method used in oil immersed type of transformer:</a:t>
            </a:r>
          </a:p>
          <a:p>
            <a:pPr marL="457200" indent="-457200" algn="just">
              <a:buAutoNum type="arabicPeriod"/>
            </a:pPr>
            <a:r>
              <a:rPr lang="en-GB" sz="2000" b="1" dirty="0">
                <a:latin typeface="Times New Roman" panose="02020603050405020304" pitchFamily="18" charset="0"/>
                <a:cs typeface="Times New Roman" panose="02020603050405020304" pitchFamily="18" charset="0"/>
              </a:rPr>
              <a:t>Oil natural cooling.</a:t>
            </a:r>
          </a:p>
          <a:p>
            <a:pPr marL="342900" indent="-342900" algn="just">
              <a:buFont typeface="Wingdings" panose="05000000000000000000" pitchFamily="2" charset="2"/>
              <a:buChar char="v"/>
            </a:pPr>
            <a:r>
              <a:rPr lang="en-GB" sz="2000" dirty="0">
                <a:solidFill>
                  <a:schemeClr val="tx1"/>
                </a:solidFill>
                <a:latin typeface="Times New Roman" panose="02020603050405020304" pitchFamily="18" charset="0"/>
                <a:cs typeface="Times New Roman" panose="02020603050405020304" pitchFamily="18" charset="0"/>
              </a:rPr>
              <a:t>This is the most usual method of cooling.</a:t>
            </a:r>
          </a:p>
          <a:p>
            <a:pPr marL="342900" indent="-342900" algn="just">
              <a:buFont typeface="Wingdings" panose="05000000000000000000" pitchFamily="2" charset="2"/>
              <a:buChar char="v"/>
            </a:pPr>
            <a:r>
              <a:rPr lang="en-GB" sz="2000" dirty="0">
                <a:solidFill>
                  <a:schemeClr val="tx1"/>
                </a:solidFill>
                <a:latin typeface="Times New Roman" panose="02020603050405020304" pitchFamily="18" charset="0"/>
                <a:cs typeface="Times New Roman" panose="02020603050405020304" pitchFamily="18" charset="0"/>
              </a:rPr>
              <a:t>Here assembly of core and windings are immersed in the insulating oil contained in iron tank.</a:t>
            </a:r>
          </a:p>
          <a:p>
            <a:pPr marL="342900" indent="-342900" algn="just">
              <a:buFont typeface="Wingdings" panose="05000000000000000000" pitchFamily="2" charset="2"/>
              <a:buChar char="v"/>
            </a:pPr>
            <a:r>
              <a:rPr lang="en-GB" sz="2000" dirty="0">
                <a:solidFill>
                  <a:schemeClr val="tx1"/>
                </a:solidFill>
                <a:latin typeface="Times New Roman" panose="02020603050405020304" pitchFamily="18" charset="0"/>
                <a:cs typeface="Times New Roman" panose="02020603050405020304" pitchFamily="18" charset="0"/>
              </a:rPr>
              <a:t>The heat produced in core and windings is passed onto the coil by conduction.</a:t>
            </a:r>
          </a:p>
          <a:p>
            <a:pPr marL="342900" indent="-342900" algn="just">
              <a:buFont typeface="Wingdings" panose="05000000000000000000" pitchFamily="2" charset="2"/>
              <a:buChar char="v"/>
            </a:pPr>
            <a:r>
              <a:rPr lang="en-GB" sz="2000" dirty="0">
                <a:solidFill>
                  <a:schemeClr val="tx1"/>
                </a:solidFill>
                <a:latin typeface="Times New Roman" panose="02020603050405020304" pitchFamily="18" charset="0"/>
                <a:cs typeface="Times New Roman" panose="02020603050405020304" pitchFamily="18" charset="0"/>
              </a:rPr>
              <a:t>The heated oil transfers its heat to the tank surface which dissipates it to the surroundings.</a:t>
            </a:r>
          </a:p>
          <a:p>
            <a:pPr marL="342900" indent="-342900" algn="just">
              <a:buFont typeface="Wingdings" panose="05000000000000000000" pitchFamily="2" charset="2"/>
              <a:buChar char="v"/>
            </a:pPr>
            <a:r>
              <a:rPr lang="en-GB" sz="2000" dirty="0">
                <a:solidFill>
                  <a:schemeClr val="tx1"/>
                </a:solidFill>
                <a:latin typeface="Times New Roman" panose="02020603050405020304" pitchFamily="18" charset="0"/>
                <a:cs typeface="Times New Roman" panose="02020603050405020304" pitchFamily="18" charset="0"/>
              </a:rPr>
              <a:t>Advantages of this method of cooling are:</a:t>
            </a:r>
          </a:p>
          <a:p>
            <a:pPr marL="457200" indent="-457200" algn="just">
              <a:buAutoNum type="arabicPeriod"/>
            </a:pPr>
            <a:r>
              <a:rPr lang="en-GB" sz="2000" dirty="0">
                <a:solidFill>
                  <a:schemeClr val="tx1"/>
                </a:solidFill>
                <a:latin typeface="Times New Roman" panose="02020603050405020304" pitchFamily="18" charset="0"/>
                <a:cs typeface="Times New Roman" panose="02020603050405020304" pitchFamily="18" charset="0"/>
              </a:rPr>
              <a:t>Freedom from dust</a:t>
            </a:r>
          </a:p>
          <a:p>
            <a:pPr marL="457200" indent="-457200" algn="just">
              <a:buAutoNum type="arabicPeriod"/>
            </a:pPr>
            <a:r>
              <a:rPr lang="en-GB" sz="2000" dirty="0">
                <a:solidFill>
                  <a:schemeClr val="tx1"/>
                </a:solidFill>
                <a:latin typeface="Times New Roman" panose="02020603050405020304" pitchFamily="18" charset="0"/>
                <a:cs typeface="Times New Roman" panose="02020603050405020304" pitchFamily="18" charset="0"/>
              </a:rPr>
              <a:t>Freedom from atmospheric moisture which would have affected the insulation.</a:t>
            </a:r>
          </a:p>
          <a:p>
            <a:pPr marL="457200" indent="-457200" algn="just">
              <a:buAutoNum type="arabicPeriod"/>
            </a:pPr>
            <a:r>
              <a:rPr lang="en-GB" sz="2000" dirty="0">
                <a:solidFill>
                  <a:schemeClr val="tx1"/>
                </a:solidFill>
                <a:latin typeface="Times New Roman" panose="02020603050405020304" pitchFamily="18" charset="0"/>
                <a:cs typeface="Times New Roman" panose="02020603050405020304" pitchFamily="18" charset="0"/>
              </a:rPr>
              <a:t>Easy extraction of heat from innermost parts as oil is better conductor of heat.</a:t>
            </a:r>
          </a:p>
          <a:p>
            <a:pPr marL="457200" indent="-457200" algn="just">
              <a:buAutoNum type="arabicPeriod"/>
            </a:pPr>
            <a:r>
              <a:rPr lang="en-GB" sz="2000" dirty="0">
                <a:solidFill>
                  <a:schemeClr val="tx1"/>
                </a:solidFill>
                <a:latin typeface="Times New Roman" panose="02020603050405020304" pitchFamily="18" charset="0"/>
                <a:cs typeface="Times New Roman" panose="02020603050405020304" pitchFamily="18" charset="0"/>
              </a:rPr>
              <a:t>Good amount of natural convection currents since oil has high coefficient of volume of expansion.</a:t>
            </a:r>
          </a:p>
          <a:p>
            <a:pPr marL="342900" indent="-342900" algn="just">
              <a:buFont typeface="Wingdings" panose="05000000000000000000" pitchFamily="2" charset="2"/>
              <a:buChar char="v"/>
            </a:pPr>
            <a:r>
              <a:rPr lang="en-GB" sz="2000" dirty="0">
                <a:solidFill>
                  <a:schemeClr val="tx1"/>
                </a:solidFill>
                <a:latin typeface="Times New Roman" panose="02020603050405020304" pitchFamily="18" charset="0"/>
                <a:cs typeface="Times New Roman" panose="02020603050405020304" pitchFamily="18" charset="0"/>
              </a:rPr>
              <a:t>For further increasing the heat dissipating capacity, radiators or tubes are provided on all the four walls of the transformer.</a:t>
            </a:r>
            <a:endParaRPr lang="en-GB" sz="2800" dirty="0">
              <a:solidFill>
                <a:schemeClr val="tx1"/>
              </a:solidFill>
              <a:latin typeface="Times New Roman" panose="02020603050405020304" pitchFamily="18" charset="0"/>
              <a:cs typeface="Times New Roman" panose="02020603050405020304" pitchFamily="18" charset="0"/>
            </a:endParaRPr>
          </a:p>
          <a:p>
            <a:pPr marL="0" indent="0" algn="just">
              <a:buNone/>
            </a:pPr>
            <a:r>
              <a:rPr lang="en-US"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a:t>
            </a:r>
          </a:p>
          <a:p>
            <a:pPr marL="0" indent="0" algn="just">
              <a:buNone/>
            </a:pPr>
            <a:endParaRPr lang="en-US" dirty="0">
              <a:effectLst/>
              <a:latin typeface="Calibri" panose="020F0502020204030204" pitchFamily="34" charset="0"/>
              <a:ea typeface="Calibri" panose="020F0502020204030204" pitchFamily="34" charset="0"/>
            </a:endParaRPr>
          </a:p>
          <a:p>
            <a:pPr marL="0" indent="0">
              <a:buNone/>
            </a:pPr>
            <a:endParaRPr lang="en-NP" dirty="0"/>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pPr marR="0" lvl="0">
              <a:lnSpc>
                <a:spcPct val="115000"/>
              </a:lnSpc>
              <a:spcBef>
                <a:spcPts val="0"/>
              </a:spcBef>
              <a:spcAft>
                <a:spcPts val="0"/>
              </a:spcAft>
              <a:tabLst>
                <a:tab pos="0" algn="l"/>
              </a:tabLst>
            </a:pPr>
            <a:r>
              <a:rPr lang="en-US" sz="1800" dirty="0">
                <a:solidFill>
                  <a:srgbClr val="0D0D0D"/>
                </a:solidFill>
                <a:effectLst/>
                <a:highlight>
                  <a:srgbClr val="FFFFFF"/>
                </a:highlight>
                <a:latin typeface="Times New Roman" panose="02020603050405020304" pitchFamily="18" charset="0"/>
                <a:ea typeface="Calibri" panose="020F0502020204030204" pitchFamily="34" charset="0"/>
                <a:cs typeface="Symbol" panose="05050102010706020507" pitchFamily="18" charset="2"/>
              </a:rPr>
              <a:t>Up until now, our grasp of reality is confined to bodily experiences, yet there remains a need to comprehend the conscious reality.</a:t>
            </a:r>
            <a:endParaRPr lang="en-US" sz="1800" dirty="0">
              <a:effectLst/>
              <a:latin typeface="Calibri" panose="020F0502020204030204" pitchFamily="34" charset="0"/>
              <a:ea typeface="Calibri" panose="020F0502020204030204" pitchFamily="34" charset="0"/>
              <a:cs typeface="Symbol" panose="05050102010706020507" pitchFamily="18" charset="2"/>
            </a:endParaRPr>
          </a:p>
        </p:txBody>
      </p:sp>
    </p:spTree>
    <p:extLst>
      <p:ext uri="{BB962C8B-B14F-4D97-AF65-F5344CB8AC3E}">
        <p14:creationId xmlns:p14="http://schemas.microsoft.com/office/powerpoint/2010/main" val="18493471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371600"/>
            <a:ext cx="12191999" cy="4571999"/>
          </a:xfrm>
        </p:spPr>
        <p:txBody>
          <a:bodyPr>
            <a:noAutofit/>
          </a:bodyPr>
          <a:lstStyle/>
          <a:p>
            <a:pPr marL="0" indent="0" algn="just">
              <a:buNone/>
            </a:pPr>
            <a:r>
              <a:rPr lang="en-GB" b="1" dirty="0">
                <a:latin typeface="Times New Roman" panose="02020603050405020304" pitchFamily="18" charset="0"/>
                <a:cs typeface="Times New Roman" panose="02020603050405020304" pitchFamily="18" charset="0"/>
              </a:rPr>
              <a:t>2. Oil Natural Air Forced (ONAF) cooling.</a:t>
            </a:r>
          </a:p>
          <a:p>
            <a:pPr marL="342900" indent="-342900" algn="just">
              <a:buFont typeface="Wingdings" panose="05000000000000000000" pitchFamily="2" charset="2"/>
              <a:buChar char="v"/>
            </a:pPr>
            <a:r>
              <a:rPr lang="en-GB" dirty="0">
                <a:latin typeface="Times New Roman" panose="02020603050405020304" pitchFamily="18" charset="0"/>
                <a:cs typeface="Times New Roman" panose="02020603050405020304" pitchFamily="18" charset="0"/>
              </a:rPr>
              <a:t>Here again the assembly of core and windings is immersed in an insulating oil and cooling is improved by forced air over the cooling surface.</a:t>
            </a:r>
          </a:p>
          <a:p>
            <a:pPr marL="342900" indent="-342900" algn="just">
              <a:buFont typeface="Wingdings" panose="05000000000000000000" pitchFamily="2" charset="2"/>
              <a:buChar char="v"/>
            </a:pPr>
            <a:r>
              <a:rPr lang="en-GB" dirty="0">
                <a:latin typeface="Times New Roman" panose="02020603050405020304" pitchFamily="18" charset="0"/>
                <a:cs typeface="Times New Roman" panose="02020603050405020304" pitchFamily="18" charset="0"/>
              </a:rPr>
              <a:t>The air is forced over external surface such as case, tubes, and radiators, usually by means of fans mounted external to the transformer.</a:t>
            </a:r>
          </a:p>
          <a:p>
            <a:pPr marL="342900" indent="-342900" algn="just">
              <a:buFont typeface="Wingdings" panose="05000000000000000000" pitchFamily="2" charset="2"/>
              <a:buChar char="v"/>
            </a:pPr>
            <a:r>
              <a:rPr lang="en-GB" dirty="0">
                <a:latin typeface="Times New Roman" panose="02020603050405020304" pitchFamily="18" charset="0"/>
                <a:cs typeface="Times New Roman" panose="02020603050405020304" pitchFamily="18" charset="0"/>
              </a:rPr>
              <a:t>Medium to large transformer are cooled by this method.</a:t>
            </a:r>
          </a:p>
          <a:p>
            <a:pPr marL="0" indent="0" algn="just">
              <a:buNone/>
            </a:pPr>
            <a:r>
              <a:rPr lang="en-GB" dirty="0">
                <a:latin typeface="Times New Roman" panose="02020603050405020304" pitchFamily="18" charset="0"/>
                <a:cs typeface="Times New Roman" panose="02020603050405020304" pitchFamily="18" charset="0"/>
              </a:rPr>
              <a:t> </a:t>
            </a:r>
            <a:r>
              <a:rPr lang="en-GB" b="1" dirty="0">
                <a:latin typeface="Times New Roman" panose="02020603050405020304" pitchFamily="18" charset="0"/>
                <a:cs typeface="Times New Roman" panose="02020603050405020304" pitchFamily="18" charset="0"/>
              </a:rPr>
              <a:t>3. Oil Natural Water Forced (OLWF) cooling.</a:t>
            </a:r>
          </a:p>
          <a:p>
            <a:pPr marL="342900" indent="-342900" algn="just">
              <a:buFont typeface="Wingdings" panose="05000000000000000000" pitchFamily="2" charset="2"/>
              <a:buChar char="v"/>
            </a:pPr>
            <a:r>
              <a:rPr lang="en-GB" dirty="0">
                <a:latin typeface="Times New Roman" panose="02020603050405020304" pitchFamily="18" charset="0"/>
                <a:cs typeface="Times New Roman" panose="02020603050405020304" pitchFamily="18" charset="0"/>
              </a:rPr>
              <a:t>For such cooling, the core and winding are immersed in an insulating oil and cooling is increased by circulation of water through a copper cooling coils mounted above the transformer core but below the oil surface level.</a:t>
            </a:r>
          </a:p>
          <a:p>
            <a:pPr marL="342900" indent="-342900" algn="just">
              <a:buFont typeface="Wingdings" panose="05000000000000000000" pitchFamily="2" charset="2"/>
              <a:buChar char="v"/>
            </a:pPr>
            <a:r>
              <a:rPr lang="en-GB" dirty="0">
                <a:latin typeface="Times New Roman" panose="02020603050405020304" pitchFamily="18" charset="0"/>
                <a:cs typeface="Times New Roman" panose="02020603050405020304" pitchFamily="18" charset="0"/>
              </a:rPr>
              <a:t>The heated water is cooled in a cooling tower.</a:t>
            </a:r>
          </a:p>
          <a:p>
            <a:pPr marL="0" indent="0" algn="just">
              <a:buNone/>
            </a:pPr>
            <a:endParaRPr lang="en-US" dirty="0">
              <a:effectLst/>
              <a:latin typeface="Calibri" panose="020F0502020204030204" pitchFamily="34" charset="0"/>
              <a:ea typeface="Calibri" panose="020F0502020204030204" pitchFamily="34" charset="0"/>
            </a:endParaRPr>
          </a:p>
          <a:p>
            <a:pPr marL="0" indent="0">
              <a:buNone/>
            </a:pPr>
            <a:endParaRPr lang="en-NP" dirty="0"/>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pPr marR="0" lvl="0">
              <a:lnSpc>
                <a:spcPct val="115000"/>
              </a:lnSpc>
              <a:spcBef>
                <a:spcPts val="0"/>
              </a:spcBef>
              <a:spcAft>
                <a:spcPts val="0"/>
              </a:spcAft>
              <a:tabLst>
                <a:tab pos="0" algn="l"/>
              </a:tabLst>
            </a:pPr>
            <a:r>
              <a:rPr lang="en-US" sz="1800" dirty="0">
                <a:solidFill>
                  <a:srgbClr val="0D0D0D"/>
                </a:solidFill>
                <a:effectLst/>
                <a:highlight>
                  <a:srgbClr val="FFFFFF"/>
                </a:highlight>
                <a:latin typeface="Times New Roman" panose="02020603050405020304" pitchFamily="18" charset="0"/>
                <a:ea typeface="Calibri" panose="020F0502020204030204" pitchFamily="34" charset="0"/>
                <a:cs typeface="Symbol" panose="05050102010706020507" pitchFamily="18" charset="2"/>
              </a:rPr>
              <a:t>Up until now, our grasp of reality is confined to bodily experiences, yet there remains a need to comprehend the conscious reality.</a:t>
            </a:r>
            <a:endParaRPr lang="en-US" sz="1800" dirty="0">
              <a:effectLst/>
              <a:latin typeface="Calibri" panose="020F0502020204030204" pitchFamily="34" charset="0"/>
              <a:ea typeface="Calibri" panose="020F0502020204030204" pitchFamily="34" charset="0"/>
              <a:cs typeface="Symbol" panose="05050102010706020507" pitchFamily="18" charset="2"/>
            </a:endParaRPr>
          </a:p>
        </p:txBody>
      </p:sp>
    </p:spTree>
    <p:extLst>
      <p:ext uri="{BB962C8B-B14F-4D97-AF65-F5344CB8AC3E}">
        <p14:creationId xmlns:p14="http://schemas.microsoft.com/office/powerpoint/2010/main" val="10260501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371600"/>
            <a:ext cx="12191999" cy="4571999"/>
          </a:xfrm>
        </p:spPr>
        <p:txBody>
          <a:bodyPr>
            <a:noAutofit/>
          </a:bodyPr>
          <a:lstStyle/>
          <a:p>
            <a:pPr marL="0" indent="0" algn="just">
              <a:buNone/>
            </a:pPr>
            <a:r>
              <a:rPr lang="en-GB" sz="2400" b="1" dirty="0">
                <a:latin typeface="Times New Roman" panose="02020603050405020304" pitchFamily="18" charset="0"/>
                <a:cs typeface="Times New Roman" panose="02020603050405020304" pitchFamily="18" charset="0"/>
              </a:rPr>
              <a:t>5. Oil Forced Air natural (OFAN) cooling.</a:t>
            </a:r>
          </a:p>
          <a:p>
            <a:pPr marL="342900" indent="-342900" algn="just">
              <a:buFont typeface="Wingdings" panose="05000000000000000000" pitchFamily="2" charset="2"/>
              <a:buChar char="v"/>
            </a:pPr>
            <a:r>
              <a:rPr lang="en-GB" sz="2400" dirty="0">
                <a:latin typeface="Times New Roman" panose="02020603050405020304" pitchFamily="18" charset="0"/>
                <a:cs typeface="Times New Roman" panose="02020603050405020304" pitchFamily="18" charset="0"/>
              </a:rPr>
              <a:t>In this method of cooling, oil is circulated through the transformer with help of pump and cooled in a heat exchanger by natural circulation of air.</a:t>
            </a:r>
          </a:p>
          <a:p>
            <a:pPr marL="342900" indent="-342900" algn="just">
              <a:buFont typeface="Wingdings" panose="05000000000000000000" pitchFamily="2" charset="2"/>
              <a:buChar char="v"/>
            </a:pPr>
            <a:endParaRPr lang="en-GB" sz="2400" dirty="0">
              <a:latin typeface="Times New Roman" panose="02020603050405020304" pitchFamily="18" charset="0"/>
              <a:cs typeface="Times New Roman" panose="02020603050405020304" pitchFamily="18" charset="0"/>
            </a:endParaRPr>
          </a:p>
          <a:p>
            <a:pPr marL="0" indent="0" algn="just">
              <a:buNone/>
            </a:pPr>
            <a:r>
              <a:rPr lang="en-GB" b="1" dirty="0">
                <a:latin typeface="Times New Roman" panose="02020603050405020304" pitchFamily="18" charset="0"/>
                <a:cs typeface="Times New Roman" panose="02020603050405020304" pitchFamily="18" charset="0"/>
              </a:rPr>
              <a:t>6. </a:t>
            </a:r>
            <a:r>
              <a:rPr lang="en-GB" sz="2400" b="1" dirty="0">
                <a:latin typeface="Times New Roman" panose="02020603050405020304" pitchFamily="18" charset="0"/>
                <a:cs typeface="Times New Roman" panose="02020603050405020304" pitchFamily="18" charset="0"/>
              </a:rPr>
              <a:t>Oil forced Air forced (OFAF) cooling.</a:t>
            </a:r>
          </a:p>
          <a:p>
            <a:pPr marL="342900" indent="-342900" algn="just">
              <a:buFont typeface="Wingdings" panose="05000000000000000000" pitchFamily="2" charset="2"/>
              <a:buChar char="v"/>
            </a:pPr>
            <a:r>
              <a:rPr lang="en-GB" sz="2400" dirty="0">
                <a:latin typeface="Times New Roman" panose="02020603050405020304" pitchFamily="18" charset="0"/>
                <a:cs typeface="Times New Roman" panose="02020603050405020304" pitchFamily="18" charset="0"/>
              </a:rPr>
              <a:t>In this method of cooling, the oil is cooled in external heat exchanger </a:t>
            </a:r>
            <a:r>
              <a:rPr lang="en-GB" sz="2400" dirty="0" err="1">
                <a:latin typeface="Times New Roman" panose="02020603050405020304" pitchFamily="18" charset="0"/>
                <a:cs typeface="Times New Roman" panose="02020603050405020304" pitchFamily="18" charset="0"/>
              </a:rPr>
              <a:t>usig</a:t>
            </a:r>
            <a:r>
              <a:rPr lang="en-GB" sz="2400" dirty="0">
                <a:latin typeface="Times New Roman" panose="02020603050405020304" pitchFamily="18" charset="0"/>
                <a:cs typeface="Times New Roman" panose="02020603050405020304" pitchFamily="18" charset="0"/>
              </a:rPr>
              <a:t> air blast produced by fan.</a:t>
            </a:r>
          </a:p>
          <a:p>
            <a:pPr marL="342900" indent="-342900" algn="just">
              <a:buFont typeface="Wingdings" panose="05000000000000000000" pitchFamily="2" charset="2"/>
              <a:buChar char="v"/>
            </a:pPr>
            <a:r>
              <a:rPr lang="en-GB" sz="2400" dirty="0">
                <a:latin typeface="Times New Roman" panose="02020603050405020304" pitchFamily="18" charset="0"/>
                <a:cs typeface="Times New Roman" panose="02020603050405020304" pitchFamily="18" charset="0"/>
              </a:rPr>
              <a:t>At higher loads more heating is produced, the pump and fans may be switched ‘ON’ by temperature sensing elements.</a:t>
            </a:r>
          </a:p>
          <a:p>
            <a:pPr marL="342900" indent="-342900" algn="just">
              <a:buFont typeface="Wingdings" panose="05000000000000000000" pitchFamily="2" charset="2"/>
              <a:buChar char="v"/>
            </a:pPr>
            <a:endParaRPr lang="en-GB" sz="2400" dirty="0">
              <a:latin typeface="Times New Roman" panose="02020603050405020304" pitchFamily="18" charset="0"/>
              <a:cs typeface="Times New Roman" panose="02020603050405020304" pitchFamily="18" charset="0"/>
            </a:endParaRPr>
          </a:p>
          <a:p>
            <a:pPr marL="0" indent="0" algn="just">
              <a:buNone/>
            </a:pPr>
            <a:endParaRPr lang="en-US" dirty="0">
              <a:effectLst/>
              <a:latin typeface="Calibri" panose="020F0502020204030204" pitchFamily="34" charset="0"/>
              <a:ea typeface="Calibri" panose="020F0502020204030204" pitchFamily="34" charset="0"/>
            </a:endParaRPr>
          </a:p>
          <a:p>
            <a:pPr marL="0" indent="0">
              <a:buNone/>
            </a:pPr>
            <a:endParaRPr lang="en-NP" dirty="0"/>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pPr marR="0" lvl="0">
              <a:lnSpc>
                <a:spcPct val="115000"/>
              </a:lnSpc>
              <a:spcBef>
                <a:spcPts val="0"/>
              </a:spcBef>
              <a:spcAft>
                <a:spcPts val="0"/>
              </a:spcAft>
              <a:tabLst>
                <a:tab pos="0" algn="l"/>
              </a:tabLst>
            </a:pPr>
            <a:r>
              <a:rPr lang="en-US" sz="1800" dirty="0">
                <a:solidFill>
                  <a:srgbClr val="0D0D0D"/>
                </a:solidFill>
                <a:effectLst/>
                <a:highlight>
                  <a:srgbClr val="FFFFFF"/>
                </a:highlight>
                <a:latin typeface="Times New Roman" panose="02020603050405020304" pitchFamily="18" charset="0"/>
                <a:ea typeface="Calibri" panose="020F0502020204030204" pitchFamily="34" charset="0"/>
                <a:cs typeface="Symbol" panose="05050102010706020507" pitchFamily="18" charset="2"/>
              </a:rPr>
              <a:t>Up until now, our grasp of reality is confined to bodily experiences, yet there remains a need to comprehend the conscious reality.</a:t>
            </a:r>
            <a:endParaRPr lang="en-US" sz="1800" dirty="0">
              <a:effectLst/>
              <a:latin typeface="Calibri" panose="020F0502020204030204" pitchFamily="34" charset="0"/>
              <a:ea typeface="Calibri" panose="020F0502020204030204" pitchFamily="34" charset="0"/>
              <a:cs typeface="Symbol" panose="05050102010706020507" pitchFamily="18" charset="2"/>
            </a:endParaRPr>
          </a:p>
        </p:txBody>
      </p:sp>
    </p:spTree>
    <p:extLst>
      <p:ext uri="{BB962C8B-B14F-4D97-AF65-F5344CB8AC3E}">
        <p14:creationId xmlns:p14="http://schemas.microsoft.com/office/powerpoint/2010/main" val="8688693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371600"/>
            <a:ext cx="12191999" cy="4571999"/>
          </a:xfrm>
        </p:spPr>
        <p:txBody>
          <a:bodyPr>
            <a:noAutofit/>
          </a:bodyPr>
          <a:lstStyle/>
          <a:p>
            <a:pPr marL="0" indent="0" algn="just">
              <a:buNone/>
            </a:pPr>
            <a:r>
              <a:rPr lang="en-GB" sz="2800" b="1" dirty="0">
                <a:latin typeface="Times New Roman" panose="02020603050405020304" pitchFamily="18" charset="0"/>
                <a:cs typeface="Times New Roman" panose="02020603050405020304" pitchFamily="18" charset="0"/>
              </a:rPr>
              <a:t>6. Oil Force Water Forced (OFWF) Cooling.</a:t>
            </a:r>
          </a:p>
          <a:p>
            <a:pPr marL="342900" indent="-342900" algn="just">
              <a:buFont typeface="Wingdings" panose="05000000000000000000" pitchFamily="2" charset="2"/>
              <a:buChar char="v"/>
            </a:pPr>
            <a:r>
              <a:rPr lang="en-GB" sz="2800" dirty="0">
                <a:latin typeface="Times New Roman" panose="02020603050405020304" pitchFamily="18" charset="0"/>
                <a:cs typeface="Times New Roman" panose="02020603050405020304" pitchFamily="18" charset="0"/>
              </a:rPr>
              <a:t>In this method of cooling, heated oil is pumped out from the main tank the radiator (heat exchanger) where oil is cooled by water passing through copper tubes.</a:t>
            </a:r>
          </a:p>
          <a:p>
            <a:pPr marL="342900" indent="-342900" algn="just">
              <a:buFont typeface="Wingdings" panose="05000000000000000000" pitchFamily="2" charset="2"/>
              <a:buChar char="v"/>
            </a:pPr>
            <a:r>
              <a:rPr lang="en-GB" sz="2800" dirty="0">
                <a:latin typeface="Times New Roman" panose="02020603050405020304" pitchFamily="18" charset="0"/>
                <a:cs typeface="Times New Roman" panose="02020603050405020304" pitchFamily="18" charset="0"/>
              </a:rPr>
              <a:t>Pressure of oil is maintained higher than that of water, so that oil will leak into the water </a:t>
            </a:r>
            <a:r>
              <a:rPr lang="en-GB" sz="2800" dirty="0">
                <a:solidFill>
                  <a:srgbClr val="FF0000"/>
                </a:solidFill>
                <a:latin typeface="Times New Roman" panose="02020603050405020304" pitchFamily="18" charset="0"/>
                <a:cs typeface="Times New Roman" panose="02020603050405020304" pitchFamily="18" charset="0"/>
              </a:rPr>
              <a:t>not water leaking into the oil.</a:t>
            </a:r>
          </a:p>
          <a:p>
            <a:pPr marL="342900" indent="-342900" algn="just">
              <a:buFont typeface="Wingdings" panose="05000000000000000000" pitchFamily="2" charset="2"/>
              <a:buChar char="v"/>
            </a:pPr>
            <a:r>
              <a:rPr lang="en-GB" sz="2800" dirty="0">
                <a:latin typeface="Times New Roman" panose="02020603050405020304" pitchFamily="18" charset="0"/>
                <a:cs typeface="Times New Roman" panose="02020603050405020304" pitchFamily="18" charset="0"/>
              </a:rPr>
              <a:t>OFWF cooling system is done in the transformer whose rating are above 30 MVA.</a:t>
            </a:r>
          </a:p>
          <a:p>
            <a:pPr marL="342900" indent="-342900" algn="just">
              <a:buFont typeface="Wingdings" panose="05000000000000000000" pitchFamily="2" charset="2"/>
              <a:buChar char="v"/>
            </a:pPr>
            <a:endParaRPr lang="en-GB" sz="2400" dirty="0">
              <a:latin typeface="Times New Roman" panose="02020603050405020304" pitchFamily="18" charset="0"/>
              <a:cs typeface="Times New Roman" panose="02020603050405020304" pitchFamily="18" charset="0"/>
            </a:endParaRPr>
          </a:p>
          <a:p>
            <a:pPr marL="0" indent="0" algn="just">
              <a:buNone/>
            </a:pPr>
            <a:endParaRPr lang="en-US" dirty="0">
              <a:effectLst/>
              <a:latin typeface="Calibri" panose="020F0502020204030204" pitchFamily="34" charset="0"/>
              <a:ea typeface="Calibri" panose="020F0502020204030204" pitchFamily="34" charset="0"/>
            </a:endParaRPr>
          </a:p>
          <a:p>
            <a:pPr marL="0" indent="0">
              <a:buNone/>
            </a:pPr>
            <a:endParaRPr lang="en-NP" dirty="0"/>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pPr marR="0" lvl="0">
              <a:lnSpc>
                <a:spcPct val="115000"/>
              </a:lnSpc>
              <a:spcBef>
                <a:spcPts val="0"/>
              </a:spcBef>
              <a:spcAft>
                <a:spcPts val="0"/>
              </a:spcAft>
              <a:tabLst>
                <a:tab pos="0" algn="l"/>
              </a:tabLst>
            </a:pPr>
            <a:r>
              <a:rPr lang="en-US" sz="1800" dirty="0">
                <a:solidFill>
                  <a:srgbClr val="0D0D0D"/>
                </a:solidFill>
                <a:effectLst/>
                <a:highlight>
                  <a:srgbClr val="FFFFFF"/>
                </a:highlight>
                <a:latin typeface="Times New Roman" panose="02020603050405020304" pitchFamily="18" charset="0"/>
                <a:ea typeface="Calibri" panose="020F0502020204030204" pitchFamily="34" charset="0"/>
                <a:cs typeface="Symbol" panose="05050102010706020507" pitchFamily="18" charset="2"/>
              </a:rPr>
              <a:t>Up until now, our grasp of reality is confined to bodily experiences, yet there remains a need to comprehend the conscious reality.</a:t>
            </a:r>
            <a:endParaRPr lang="en-US" sz="1800" dirty="0">
              <a:effectLst/>
              <a:latin typeface="Calibri" panose="020F0502020204030204" pitchFamily="34" charset="0"/>
              <a:ea typeface="Calibri" panose="020F0502020204030204" pitchFamily="34" charset="0"/>
              <a:cs typeface="Symbol" panose="05050102010706020507" pitchFamily="18" charset="2"/>
            </a:endParaRPr>
          </a:p>
        </p:txBody>
      </p:sp>
    </p:spTree>
    <p:extLst>
      <p:ext uri="{BB962C8B-B14F-4D97-AF65-F5344CB8AC3E}">
        <p14:creationId xmlns:p14="http://schemas.microsoft.com/office/powerpoint/2010/main" val="5623649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371600"/>
            <a:ext cx="12191999" cy="4571999"/>
          </a:xfrm>
        </p:spPr>
        <p:txBody>
          <a:bodyPr>
            <a:noAutofit/>
          </a:bodyPr>
          <a:lstStyle/>
          <a:p>
            <a:pPr marR="0" algn="ctr">
              <a:spcBef>
                <a:spcPts val="0"/>
              </a:spcBef>
              <a:spcAft>
                <a:spcPts val="1000"/>
              </a:spcAft>
              <a:buAutoNum type="arabicPeriod"/>
            </a:pPr>
            <a:r>
              <a:rPr lang="en-US" sz="28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Insulation Classes, Cooling Systems, </a:t>
            </a:r>
            <a:r>
              <a:rPr lang="en-US" sz="28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Thermal performance of transformers</a:t>
            </a:r>
            <a:r>
              <a:rPr lang="en-US" sz="28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heating at constant load, heating under variable load, insulation wear and load capacity, overload; </a:t>
            </a:r>
            <a:endParaRPr lang="en-US" sz="2800" b="1" dirty="0">
              <a:solidFill>
                <a:schemeClr val="tx1"/>
              </a:solidFill>
              <a:latin typeface="Times New Roman" panose="02020603050405020304" pitchFamily="18" charset="0"/>
              <a:ea typeface="Calibri" panose="020F0502020204030204" pitchFamily="34" charset="0"/>
              <a:cs typeface="Times New Roman" panose="02020603050405020304" pitchFamily="18" charset="0"/>
            </a:endParaRPr>
          </a:p>
          <a:p>
            <a:pPr marL="0" indent="0" algn="just">
              <a:buNone/>
            </a:pPr>
            <a:r>
              <a:rPr lang="en-US" sz="28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Thermal performance of transformers</a:t>
            </a:r>
            <a:endParaRPr lang="en-US" sz="2800" b="1"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gn="just">
              <a:buFont typeface="Wingdings" panose="05000000000000000000" pitchFamily="2" charset="2"/>
              <a:buChar char="Ø"/>
            </a:pPr>
            <a:r>
              <a:rPr lang="en-US" sz="2800" dirty="0">
                <a:solidFill>
                  <a:schemeClr val="tx1"/>
                </a:solidFill>
                <a:latin typeface="Times New Roman" panose="02020603050405020304" pitchFamily="18" charset="0"/>
                <a:cs typeface="Times New Roman" panose="02020603050405020304" pitchFamily="18" charset="0"/>
              </a:rPr>
              <a:t>The thermal performance of a transformer is critical for its efficiency, reliability, and longevity.</a:t>
            </a:r>
          </a:p>
          <a:p>
            <a:pPr algn="just">
              <a:buFont typeface="Wingdings" panose="05000000000000000000" pitchFamily="2" charset="2"/>
              <a:buChar char="Ø"/>
            </a:pPr>
            <a:r>
              <a:rPr lang="en-US" sz="2800" dirty="0">
                <a:solidFill>
                  <a:schemeClr val="tx1"/>
                </a:solidFill>
                <a:latin typeface="Times New Roman" panose="02020603050405020304" pitchFamily="18" charset="0"/>
                <a:cs typeface="Times New Roman" panose="02020603050405020304" pitchFamily="18" charset="0"/>
              </a:rPr>
              <a:t>It involves analyzing how well the transformer can dissipate the heat generated during operation. </a:t>
            </a:r>
          </a:p>
          <a:p>
            <a:pPr algn="just">
              <a:buFont typeface="Wingdings" panose="05000000000000000000" pitchFamily="2" charset="2"/>
              <a:buChar char="Ø"/>
            </a:pPr>
            <a:r>
              <a:rPr lang="en-US" sz="2800" dirty="0">
                <a:solidFill>
                  <a:schemeClr val="tx1"/>
                </a:solidFill>
                <a:latin typeface="Times New Roman" panose="02020603050405020304" pitchFamily="18" charset="0"/>
                <a:cs typeface="Times New Roman" panose="02020603050405020304" pitchFamily="18" charset="0"/>
              </a:rPr>
              <a:t>Excessive heat can lead to insulation degradation, reduced lifespan, and potential failures.</a:t>
            </a:r>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pPr marR="0" lvl="0">
              <a:lnSpc>
                <a:spcPct val="115000"/>
              </a:lnSpc>
              <a:spcBef>
                <a:spcPts val="0"/>
              </a:spcBef>
              <a:spcAft>
                <a:spcPts val="0"/>
              </a:spcAft>
              <a:tabLst>
                <a:tab pos="0" algn="l"/>
              </a:tabLst>
            </a:pPr>
            <a:r>
              <a:rPr lang="en-US" sz="1800" dirty="0">
                <a:solidFill>
                  <a:srgbClr val="0D0D0D"/>
                </a:solidFill>
                <a:effectLst/>
                <a:highlight>
                  <a:srgbClr val="FFFFFF"/>
                </a:highlight>
                <a:latin typeface="Times New Roman" panose="02020603050405020304" pitchFamily="18" charset="0"/>
                <a:ea typeface="Calibri" panose="020F0502020204030204" pitchFamily="34" charset="0"/>
                <a:cs typeface="Symbol" panose="05050102010706020507" pitchFamily="18" charset="2"/>
              </a:rPr>
              <a:t>Up until now, our grasp of reality is confined to bodily experiences, yet there remains a need to comprehend the conscious reality.</a:t>
            </a:r>
            <a:endParaRPr lang="en-US" sz="1800" dirty="0">
              <a:effectLst/>
              <a:latin typeface="Calibri" panose="020F0502020204030204" pitchFamily="34" charset="0"/>
              <a:ea typeface="Calibri" panose="020F0502020204030204" pitchFamily="34" charset="0"/>
              <a:cs typeface="Symbol" panose="05050102010706020507" pitchFamily="18" charset="2"/>
            </a:endParaRPr>
          </a:p>
        </p:txBody>
      </p:sp>
    </p:spTree>
    <p:extLst>
      <p:ext uri="{BB962C8B-B14F-4D97-AF65-F5344CB8AC3E}">
        <p14:creationId xmlns:p14="http://schemas.microsoft.com/office/powerpoint/2010/main" val="18755255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371600"/>
            <a:ext cx="12191999" cy="4571999"/>
          </a:xfrm>
        </p:spPr>
        <p:txBody>
          <a:bodyPr>
            <a:noAutofit/>
          </a:bodyPr>
          <a:lstStyle/>
          <a:p>
            <a:pPr algn="just">
              <a:buFont typeface="Wingdings" panose="05000000000000000000" pitchFamily="2" charset="2"/>
              <a:buChar char="Ø"/>
            </a:pPr>
            <a:r>
              <a:rPr lang="en-US"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Heat </a:t>
            </a:r>
            <a:r>
              <a:rPr lang="en-US"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generation in transformer is mainly due to the following losses:</a:t>
            </a:r>
          </a:p>
          <a:p>
            <a:pPr marL="457200" indent="-457200" algn="just">
              <a:buAutoNum type="arabicPeriod"/>
            </a:pPr>
            <a:r>
              <a:rPr lang="en-US"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Core losses (hysteresis losses and eddy current losses), </a:t>
            </a:r>
          </a:p>
          <a:p>
            <a:pPr algn="just">
              <a:buFont typeface="Wingdings" panose="05000000000000000000" pitchFamily="2" charset="2"/>
              <a:buChar char="Ø"/>
            </a:pPr>
            <a:r>
              <a:rPr lang="en-US"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hysteresis losses occurs in the core of transformers due to repeated magnetization and demagnetization in the core.</a:t>
            </a:r>
          </a:p>
          <a:p>
            <a:pPr marR="0" algn="just">
              <a:spcBef>
                <a:spcPts val="0"/>
              </a:spcBef>
              <a:spcAft>
                <a:spcPts val="1000"/>
              </a:spcAft>
              <a:buFont typeface="Wingdings" panose="05000000000000000000" pitchFamily="2" charset="2"/>
              <a:buChar char="Ø"/>
            </a:pPr>
            <a:r>
              <a:rPr lang="en-US"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Eddy current losses occurs due to the circulation of current in the core of the electrical machines.</a:t>
            </a:r>
          </a:p>
          <a:p>
            <a:pPr marL="0" marR="0" indent="0" algn="just">
              <a:spcBef>
                <a:spcPts val="0"/>
              </a:spcBef>
              <a:spcAft>
                <a:spcPts val="1000"/>
              </a:spcAft>
              <a:buNone/>
            </a:pPr>
            <a:r>
              <a:rPr lang="en-US"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2. </a:t>
            </a:r>
            <a:r>
              <a:rPr lang="en-US" b="1" dirty="0">
                <a:solidFill>
                  <a:schemeClr val="tx1"/>
                </a:solidFill>
                <a:latin typeface="Times New Roman" panose="02020603050405020304" pitchFamily="18" charset="0"/>
                <a:cs typeface="Times New Roman" panose="02020603050405020304" pitchFamily="18" charset="0"/>
              </a:rPr>
              <a:t>Copper Losses (I²R Losses)</a:t>
            </a:r>
            <a:r>
              <a:rPr lang="en-US" dirty="0">
                <a:solidFill>
                  <a:schemeClr val="tx1"/>
                </a:solidFill>
                <a:latin typeface="Times New Roman" panose="02020603050405020304" pitchFamily="18" charset="0"/>
                <a:cs typeface="Times New Roman" panose="02020603050405020304" pitchFamily="18" charset="0"/>
              </a:rPr>
              <a:t>: </a:t>
            </a:r>
          </a:p>
          <a:p>
            <a:pPr marR="0" algn="just">
              <a:spcBef>
                <a:spcPts val="0"/>
              </a:spcBef>
              <a:spcAft>
                <a:spcPts val="1000"/>
              </a:spcAft>
              <a:buFont typeface="Wingdings" panose="05000000000000000000" pitchFamily="2" charset="2"/>
              <a:buChar char="Ø"/>
            </a:pPr>
            <a:r>
              <a:rPr lang="en-US" dirty="0">
                <a:solidFill>
                  <a:schemeClr val="tx1"/>
                </a:solidFill>
                <a:latin typeface="Times New Roman" panose="02020603050405020304" pitchFamily="18" charset="0"/>
                <a:cs typeface="Times New Roman" panose="02020603050405020304" pitchFamily="18" charset="0"/>
              </a:rPr>
              <a:t>Copper losses occur due to the resistance in the windings and vary with the percentage of loading on the transformers.</a:t>
            </a:r>
          </a:p>
          <a:p>
            <a:pPr marR="0" algn="just">
              <a:spcBef>
                <a:spcPts val="0"/>
              </a:spcBef>
              <a:spcAft>
                <a:spcPts val="1000"/>
              </a:spcAft>
              <a:buFont typeface="Wingdings" panose="05000000000000000000" pitchFamily="2" charset="2"/>
              <a:buChar char="Ø"/>
            </a:pPr>
            <a:r>
              <a:rPr lang="en-US"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Higher copper losses when transformer is heavily loaded and less copper losses when transformer is loaded lightly.</a:t>
            </a:r>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pPr marR="0" lvl="0">
              <a:lnSpc>
                <a:spcPct val="115000"/>
              </a:lnSpc>
              <a:spcBef>
                <a:spcPts val="0"/>
              </a:spcBef>
              <a:spcAft>
                <a:spcPts val="0"/>
              </a:spcAft>
              <a:tabLst>
                <a:tab pos="0" algn="l"/>
              </a:tabLst>
            </a:pPr>
            <a:r>
              <a:rPr lang="en-US" sz="1800" dirty="0">
                <a:solidFill>
                  <a:srgbClr val="0D0D0D"/>
                </a:solidFill>
                <a:effectLst/>
                <a:highlight>
                  <a:srgbClr val="FFFFFF"/>
                </a:highlight>
                <a:latin typeface="Times New Roman" panose="02020603050405020304" pitchFamily="18" charset="0"/>
                <a:ea typeface="Calibri" panose="020F0502020204030204" pitchFamily="34" charset="0"/>
                <a:cs typeface="Symbol" panose="05050102010706020507" pitchFamily="18" charset="2"/>
              </a:rPr>
              <a:t>Up until now, our grasp of reality is confined to bodily experiences, yet there remains a need to comprehend the conscious reality.</a:t>
            </a:r>
            <a:endParaRPr lang="en-US" sz="1800" dirty="0">
              <a:effectLst/>
              <a:latin typeface="Calibri" panose="020F0502020204030204" pitchFamily="34" charset="0"/>
              <a:ea typeface="Calibri" panose="020F0502020204030204" pitchFamily="34" charset="0"/>
              <a:cs typeface="Symbol" panose="05050102010706020507" pitchFamily="18" charset="2"/>
            </a:endParaRPr>
          </a:p>
        </p:txBody>
      </p:sp>
    </p:spTree>
    <p:extLst>
      <p:ext uri="{BB962C8B-B14F-4D97-AF65-F5344CB8AC3E}">
        <p14:creationId xmlns:p14="http://schemas.microsoft.com/office/powerpoint/2010/main" val="81786827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371600"/>
            <a:ext cx="12191999" cy="4571999"/>
          </a:xfrm>
        </p:spPr>
        <p:txBody>
          <a:bodyPr>
            <a:noAutofit/>
          </a:bodyPr>
          <a:lstStyle/>
          <a:p>
            <a:pPr algn="just">
              <a:buFont typeface="Wingdings" panose="05000000000000000000" pitchFamily="2" charset="2"/>
              <a:buChar char="Ø"/>
            </a:pPr>
            <a:r>
              <a:rPr lang="en-US" sz="2800" dirty="0">
                <a:solidFill>
                  <a:schemeClr val="tx1"/>
                </a:solidFill>
                <a:latin typeface="Times New Roman" panose="02020603050405020304" pitchFamily="18" charset="0"/>
                <a:cs typeface="Times New Roman" panose="02020603050405020304" pitchFamily="18" charset="0"/>
              </a:rPr>
              <a:t>It's clear that transformers generate heat, so we must address and reduce the heat build-up through careful thermal design considerations.</a:t>
            </a:r>
          </a:p>
          <a:p>
            <a:pPr algn="just">
              <a:buFont typeface="Wingdings" panose="05000000000000000000" pitchFamily="2" charset="2"/>
              <a:buChar char="Ø"/>
            </a:pPr>
            <a:r>
              <a:rPr lang="en-US" sz="2800" b="0" i="0" u="none" strike="noStrike" baseline="0" dirty="0">
                <a:solidFill>
                  <a:schemeClr val="tx1"/>
                </a:solidFill>
                <a:latin typeface="Times New Roman" panose="02020603050405020304" pitchFamily="18" charset="0"/>
                <a:cs typeface="Times New Roman" panose="02020603050405020304" pitchFamily="18" charset="0"/>
              </a:rPr>
              <a:t>When the transformer operates under a steady load for a sufficient duration, a steady temperature is established at every point. </a:t>
            </a:r>
          </a:p>
          <a:p>
            <a:pPr algn="just">
              <a:buFont typeface="Wingdings" panose="05000000000000000000" pitchFamily="2" charset="2"/>
              <a:buChar char="Ø"/>
            </a:pPr>
            <a:r>
              <a:rPr lang="en-US" sz="2800" b="0" i="0" u="none" strike="noStrike" baseline="0" dirty="0">
                <a:solidFill>
                  <a:schemeClr val="tx1"/>
                </a:solidFill>
                <a:latin typeface="Times New Roman" panose="02020603050405020304" pitchFamily="18" charset="0"/>
                <a:cs typeface="Times New Roman" panose="02020603050405020304" pitchFamily="18" charset="0"/>
              </a:rPr>
              <a:t>The hottest point in the transformer is typically at the top of the winding inside it, where the temperature is 2-3°C higher than the temperature at the outer surface of the winding.</a:t>
            </a:r>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pPr marR="0" lvl="0">
              <a:lnSpc>
                <a:spcPct val="115000"/>
              </a:lnSpc>
              <a:spcBef>
                <a:spcPts val="0"/>
              </a:spcBef>
              <a:spcAft>
                <a:spcPts val="0"/>
              </a:spcAft>
              <a:tabLst>
                <a:tab pos="0" algn="l"/>
              </a:tabLst>
            </a:pPr>
            <a:r>
              <a:rPr lang="en-US" sz="1800" dirty="0">
                <a:solidFill>
                  <a:srgbClr val="0D0D0D"/>
                </a:solidFill>
                <a:effectLst/>
                <a:highlight>
                  <a:srgbClr val="FFFFFF"/>
                </a:highlight>
                <a:latin typeface="Times New Roman" panose="02020603050405020304" pitchFamily="18" charset="0"/>
                <a:ea typeface="Calibri" panose="020F0502020204030204" pitchFamily="34" charset="0"/>
                <a:cs typeface="Symbol" panose="05050102010706020507" pitchFamily="18" charset="2"/>
              </a:rPr>
              <a:t>Up until now, our grasp of reality is confined to bodily experiences, yet there remains a need to comprehend the conscious reality.</a:t>
            </a:r>
            <a:endParaRPr lang="en-US" sz="1800" dirty="0">
              <a:effectLst/>
              <a:latin typeface="Calibri" panose="020F0502020204030204" pitchFamily="34" charset="0"/>
              <a:ea typeface="Calibri" panose="020F0502020204030204" pitchFamily="34" charset="0"/>
              <a:cs typeface="Symbol" panose="05050102010706020507" pitchFamily="18" charset="2"/>
            </a:endParaRPr>
          </a:p>
        </p:txBody>
      </p:sp>
    </p:spTree>
    <p:extLst>
      <p:ext uri="{BB962C8B-B14F-4D97-AF65-F5344CB8AC3E}">
        <p14:creationId xmlns:p14="http://schemas.microsoft.com/office/powerpoint/2010/main" val="19091624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371600"/>
            <a:ext cx="12191999" cy="4571999"/>
          </a:xfrm>
        </p:spPr>
        <p:txBody>
          <a:bodyPr>
            <a:noAutofit/>
          </a:bodyPr>
          <a:lstStyle/>
          <a:p>
            <a:pPr algn="just">
              <a:buFont typeface="Wingdings" panose="05000000000000000000" pitchFamily="2" charset="2"/>
              <a:buChar char="Ø"/>
            </a:pPr>
            <a:r>
              <a:rPr lang="en-US" dirty="0">
                <a:solidFill>
                  <a:schemeClr val="tx1"/>
                </a:solidFill>
                <a:latin typeface="Times New Roman" panose="02020603050405020304" pitchFamily="18" charset="0"/>
                <a:cs typeface="Times New Roman" panose="02020603050405020304" pitchFamily="18" charset="0"/>
              </a:rPr>
              <a:t>Electrical transformers are well design to counter the heat rise in it, here are few key aspect design in transformers to suppress the heat rise.</a:t>
            </a:r>
          </a:p>
          <a:p>
            <a:pPr marL="457200" indent="-457200" algn="just">
              <a:buAutoNum type="arabicPeriod"/>
            </a:pPr>
            <a:r>
              <a:rPr lang="en-US" b="1" dirty="0">
                <a:latin typeface="Times New Roman" panose="02020603050405020304" pitchFamily="18" charset="0"/>
                <a:cs typeface="Times New Roman" panose="02020603050405020304" pitchFamily="18" charset="0"/>
              </a:rPr>
              <a:t>Heat Dissipation Components</a:t>
            </a:r>
            <a:r>
              <a:rPr lang="en-US" dirty="0">
                <a:latin typeface="Times New Roman" panose="02020603050405020304" pitchFamily="18" charset="0"/>
                <a:cs typeface="Times New Roman" panose="02020603050405020304" pitchFamily="18" charset="0"/>
              </a:rPr>
              <a:t>: </a:t>
            </a:r>
          </a:p>
          <a:p>
            <a:pPr algn="just">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Radiators, fans, pumps (in oil-cooled transformers), and cooling fins.</a:t>
            </a:r>
          </a:p>
          <a:p>
            <a:pPr marL="0" indent="0" algn="just">
              <a:buNone/>
            </a:pPr>
            <a:r>
              <a:rPr lang="en-US" b="1" dirty="0">
                <a:latin typeface="Times New Roman" panose="02020603050405020304" pitchFamily="18" charset="0"/>
                <a:cs typeface="Times New Roman" panose="02020603050405020304" pitchFamily="18" charset="0"/>
              </a:rPr>
              <a:t>2. Insulation System</a:t>
            </a:r>
            <a:r>
              <a:rPr lang="en-US" dirty="0">
                <a:latin typeface="Times New Roman" panose="02020603050405020304" pitchFamily="18" charset="0"/>
                <a:cs typeface="Times New Roman" panose="02020603050405020304" pitchFamily="18" charset="0"/>
              </a:rPr>
              <a:t>: </a:t>
            </a:r>
          </a:p>
          <a:p>
            <a:pPr algn="just">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The type and quality of insulation used in the windings and core to withstand high temperatures.</a:t>
            </a:r>
          </a:p>
          <a:p>
            <a:pPr marL="0" indent="0" algn="just">
              <a:buNone/>
            </a:pPr>
            <a:r>
              <a:rPr lang="en-US" b="1" dirty="0">
                <a:latin typeface="Times New Roman" panose="02020603050405020304" pitchFamily="18" charset="0"/>
                <a:cs typeface="Times New Roman" panose="02020603050405020304" pitchFamily="18" charset="0"/>
              </a:rPr>
              <a:t>3. Load Factor</a:t>
            </a:r>
            <a:r>
              <a:rPr lang="en-US" dirty="0">
                <a:latin typeface="Times New Roman" panose="02020603050405020304" pitchFamily="18" charset="0"/>
                <a:cs typeface="Times New Roman" panose="02020603050405020304" pitchFamily="18" charset="0"/>
              </a:rPr>
              <a:t>: </a:t>
            </a:r>
          </a:p>
          <a:p>
            <a:pPr algn="just">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The relationship between the actual load and the rated load of the transformer. </a:t>
            </a:r>
          </a:p>
          <a:p>
            <a:pPr algn="just">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Higher loads generate more heat.</a:t>
            </a:r>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pPr marR="0" lvl="0">
              <a:lnSpc>
                <a:spcPct val="115000"/>
              </a:lnSpc>
              <a:spcBef>
                <a:spcPts val="0"/>
              </a:spcBef>
              <a:spcAft>
                <a:spcPts val="0"/>
              </a:spcAft>
              <a:tabLst>
                <a:tab pos="0" algn="l"/>
              </a:tabLst>
            </a:pPr>
            <a:r>
              <a:rPr lang="en-US" sz="1800" dirty="0">
                <a:solidFill>
                  <a:srgbClr val="0D0D0D"/>
                </a:solidFill>
                <a:effectLst/>
                <a:highlight>
                  <a:srgbClr val="FFFFFF"/>
                </a:highlight>
                <a:latin typeface="Times New Roman" panose="02020603050405020304" pitchFamily="18" charset="0"/>
                <a:ea typeface="Calibri" panose="020F0502020204030204" pitchFamily="34" charset="0"/>
                <a:cs typeface="Symbol" panose="05050102010706020507" pitchFamily="18" charset="2"/>
              </a:rPr>
              <a:t>Up until now, our grasp of reality is confined to bodily experiences, yet there remains a need to comprehend the conscious reality.</a:t>
            </a:r>
            <a:endParaRPr lang="en-US" sz="1800" dirty="0">
              <a:effectLst/>
              <a:latin typeface="Calibri" panose="020F0502020204030204" pitchFamily="34" charset="0"/>
              <a:ea typeface="Calibri" panose="020F0502020204030204" pitchFamily="34" charset="0"/>
              <a:cs typeface="Symbol" panose="05050102010706020507" pitchFamily="18" charset="2"/>
            </a:endParaRPr>
          </a:p>
        </p:txBody>
      </p:sp>
    </p:spTree>
    <p:extLst>
      <p:ext uri="{BB962C8B-B14F-4D97-AF65-F5344CB8AC3E}">
        <p14:creationId xmlns:p14="http://schemas.microsoft.com/office/powerpoint/2010/main" val="205615233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371600"/>
            <a:ext cx="12191999" cy="4571999"/>
          </a:xfrm>
        </p:spPr>
        <p:txBody>
          <a:bodyPr>
            <a:noAutofit/>
          </a:bodyPr>
          <a:lstStyle/>
          <a:p>
            <a:pPr marL="0" indent="0" algn="ctr">
              <a:buNone/>
            </a:pPr>
            <a:r>
              <a:rPr lang="en-US" sz="2300" dirty="0">
                <a:solidFill>
                  <a:srgbClr val="FF0000"/>
                </a:solidFill>
                <a:latin typeface="Times New Roman" panose="02020603050405020304" pitchFamily="18" charset="0"/>
                <a:cs typeface="Times New Roman" panose="02020603050405020304" pitchFamily="18" charset="0"/>
              </a:rPr>
              <a:t>Heating of Transformer at Constant Load</a:t>
            </a:r>
          </a:p>
          <a:p>
            <a:pPr algn="just">
              <a:buFont typeface="Wingdings" panose="05000000000000000000" pitchFamily="2" charset="2"/>
              <a:buChar char="Ø"/>
            </a:pPr>
            <a:r>
              <a:rPr lang="en-US" dirty="0">
                <a:solidFill>
                  <a:schemeClr val="tx1"/>
                </a:solidFill>
                <a:latin typeface="Times New Roman" panose="02020603050405020304" pitchFamily="18" charset="0"/>
                <a:cs typeface="Times New Roman" panose="02020603050405020304" pitchFamily="18" charset="0"/>
              </a:rPr>
              <a:t>Heating at a constant load in a transformer is a critical aspect to understand for maintaining the efficiency and longevity of the equipment. </a:t>
            </a:r>
          </a:p>
          <a:p>
            <a:pPr algn="just">
              <a:buFont typeface="Wingdings" panose="05000000000000000000" pitchFamily="2" charset="2"/>
              <a:buChar char="Ø"/>
            </a:pPr>
            <a:r>
              <a:rPr lang="en-US" dirty="0">
                <a:solidFill>
                  <a:schemeClr val="tx1"/>
                </a:solidFill>
                <a:latin typeface="Times New Roman" panose="02020603050405020304" pitchFamily="18" charset="0"/>
                <a:cs typeface="Times New Roman" panose="02020603050405020304" pitchFamily="18" charset="0"/>
              </a:rPr>
              <a:t>At a constant load, the heating characteristics are influenced by the continuous power losses within the transformer, primarily due to copper and core losses.</a:t>
            </a:r>
          </a:p>
          <a:p>
            <a:pPr algn="just">
              <a:buFont typeface="Wingdings" panose="05000000000000000000" pitchFamily="2" charset="2"/>
              <a:buChar char="Ø"/>
            </a:pPr>
            <a:r>
              <a:rPr lang="en-US" dirty="0">
                <a:solidFill>
                  <a:schemeClr val="tx1"/>
                </a:solidFill>
                <a:latin typeface="Times New Roman" panose="02020603050405020304" pitchFamily="18" charset="0"/>
                <a:cs typeface="Times New Roman" panose="02020603050405020304" pitchFamily="18" charset="0"/>
              </a:rPr>
              <a:t>Copper losses are proportional to the square of the load current and are constant for a given load.</a:t>
            </a:r>
          </a:p>
          <a:p>
            <a:pPr algn="just">
              <a:buFont typeface="Wingdings" panose="05000000000000000000" pitchFamily="2" charset="2"/>
              <a:buChar char="Ø"/>
            </a:pPr>
            <a:r>
              <a:rPr lang="en-US" dirty="0">
                <a:solidFill>
                  <a:schemeClr val="tx1"/>
                </a:solidFill>
                <a:latin typeface="Times New Roman" panose="02020603050405020304" pitchFamily="18" charset="0"/>
                <a:cs typeface="Times New Roman" panose="02020603050405020304" pitchFamily="18" charset="0"/>
              </a:rPr>
              <a:t>Core losses are constant as long as the voltage and frequency remain constant, regardless of the load.</a:t>
            </a:r>
          </a:p>
          <a:p>
            <a:pPr algn="just">
              <a:buFont typeface="Wingdings" panose="05000000000000000000" pitchFamily="2" charset="2"/>
              <a:buChar char="Ø"/>
            </a:pPr>
            <a:r>
              <a:rPr lang="en-US" dirty="0">
                <a:solidFill>
                  <a:schemeClr val="tx1"/>
                </a:solidFill>
                <a:latin typeface="Times New Roman" panose="02020603050405020304" pitchFamily="18" charset="0"/>
                <a:cs typeface="Times New Roman" panose="02020603050405020304" pitchFamily="18" charset="0"/>
              </a:rPr>
              <a:t>The transformer needs to dissipate the heat generated by these losses to maintain a stable operating temperature. This is achieved through various cooling methods.</a:t>
            </a:r>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pPr marR="0" lvl="0">
              <a:lnSpc>
                <a:spcPct val="115000"/>
              </a:lnSpc>
              <a:spcBef>
                <a:spcPts val="0"/>
              </a:spcBef>
              <a:spcAft>
                <a:spcPts val="0"/>
              </a:spcAft>
              <a:tabLst>
                <a:tab pos="0" algn="l"/>
              </a:tabLst>
            </a:pPr>
            <a:r>
              <a:rPr lang="en-US" sz="1800" dirty="0">
                <a:solidFill>
                  <a:srgbClr val="0D0D0D"/>
                </a:solidFill>
                <a:effectLst/>
                <a:highlight>
                  <a:srgbClr val="FFFFFF"/>
                </a:highlight>
                <a:latin typeface="Times New Roman" panose="02020603050405020304" pitchFamily="18" charset="0"/>
                <a:ea typeface="Calibri" panose="020F0502020204030204" pitchFamily="34" charset="0"/>
                <a:cs typeface="Symbol" panose="05050102010706020507" pitchFamily="18" charset="2"/>
              </a:rPr>
              <a:t>Up until now, our grasp of reality is confined to bodily experiences, yet there remains a need to comprehend the conscious reality.</a:t>
            </a:r>
            <a:endParaRPr lang="en-US" sz="1800" dirty="0">
              <a:effectLst/>
              <a:latin typeface="Calibri" panose="020F0502020204030204" pitchFamily="34" charset="0"/>
              <a:ea typeface="Calibri" panose="020F0502020204030204" pitchFamily="34" charset="0"/>
              <a:cs typeface="Symbol" panose="05050102010706020507" pitchFamily="18" charset="2"/>
            </a:endParaRPr>
          </a:p>
        </p:txBody>
      </p:sp>
    </p:spTree>
    <p:extLst>
      <p:ext uri="{BB962C8B-B14F-4D97-AF65-F5344CB8AC3E}">
        <p14:creationId xmlns:p14="http://schemas.microsoft.com/office/powerpoint/2010/main" val="37029760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371600"/>
            <a:ext cx="12191999" cy="4571999"/>
          </a:xfrm>
        </p:spPr>
        <p:txBody>
          <a:bodyPr>
            <a:normAutofit fontScale="25000" lnSpcReduction="20000"/>
          </a:bodyPr>
          <a:lstStyle/>
          <a:p>
            <a:pPr marL="0" indent="0" algn="just">
              <a:buNone/>
            </a:pPr>
            <a:r>
              <a:rPr lang="en-US" sz="11200" b="1" dirty="0">
                <a:latin typeface="Times New Roman" panose="02020603050405020304" pitchFamily="18" charset="0"/>
                <a:cs typeface="Times New Roman" panose="02020603050405020304" pitchFamily="18" charset="0"/>
              </a:rPr>
              <a:t>Outlines:</a:t>
            </a:r>
          </a:p>
          <a:p>
            <a:pPr marR="0" algn="just">
              <a:lnSpc>
                <a:spcPct val="115000"/>
              </a:lnSpc>
              <a:spcBef>
                <a:spcPts val="0"/>
              </a:spcBef>
              <a:spcAft>
                <a:spcPts val="1000"/>
              </a:spcAft>
              <a:buAutoNum type="arabicPeriod"/>
            </a:pPr>
            <a:r>
              <a:rPr lang="en-US" sz="96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Review of Transformer Construction and Operation, Behavior of Normal Transformer, Transformer Condition Indicators</a:t>
            </a:r>
            <a:r>
              <a:rPr lang="en-US" sz="9600" b="1"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a:t>
            </a:r>
            <a:endParaRPr lang="en-US" sz="9600" b="1" dirty="0">
              <a:solidFill>
                <a:srgbClr val="FF0000"/>
              </a:solidFill>
              <a:latin typeface="Times New Roman" panose="02020603050405020304" pitchFamily="18" charset="0"/>
              <a:ea typeface="Calibri" panose="020F0502020204030204" pitchFamily="34" charset="0"/>
              <a:cs typeface="Times New Roman" panose="02020603050405020304" pitchFamily="18" charset="0"/>
            </a:endParaRPr>
          </a:p>
          <a:p>
            <a:pPr marR="0" algn="just">
              <a:lnSpc>
                <a:spcPct val="115000"/>
              </a:lnSpc>
              <a:spcBef>
                <a:spcPts val="0"/>
              </a:spcBef>
              <a:spcAft>
                <a:spcPts val="1000"/>
              </a:spcAft>
              <a:buAutoNum type="arabicPeriod"/>
            </a:pPr>
            <a:r>
              <a:rPr lang="en-US" sz="96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Insulation Classes, Cooling Systems, Thermal performance of transformers: heating at constant load, heating under variable load, insulation wear and load capacity, overload; </a:t>
            </a:r>
            <a:endParaRPr lang="en-US" sz="9600" b="1" dirty="0">
              <a:solidFill>
                <a:srgbClr val="FF0000"/>
              </a:solidFill>
              <a:latin typeface="Times New Roman" panose="02020603050405020304" pitchFamily="18" charset="0"/>
              <a:ea typeface="Calibri" panose="020F0502020204030204" pitchFamily="34" charset="0"/>
              <a:cs typeface="Times New Roman" panose="02020603050405020304" pitchFamily="18" charset="0"/>
            </a:endParaRPr>
          </a:p>
          <a:p>
            <a:pPr marR="0" algn="just">
              <a:lnSpc>
                <a:spcPct val="115000"/>
              </a:lnSpc>
              <a:spcBef>
                <a:spcPts val="0"/>
              </a:spcBef>
              <a:spcAft>
                <a:spcPts val="1000"/>
              </a:spcAft>
              <a:buAutoNum type="arabicPeriod"/>
            </a:pPr>
            <a:r>
              <a:rPr lang="en-US" sz="96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Transformer faults: main causes, core faults, winding faults, switching failures, tanks fault, other failures; </a:t>
            </a:r>
          </a:p>
          <a:p>
            <a:pPr marR="0" algn="just">
              <a:lnSpc>
                <a:spcPct val="115000"/>
              </a:lnSpc>
              <a:spcBef>
                <a:spcPts val="0"/>
              </a:spcBef>
              <a:spcAft>
                <a:spcPts val="1000"/>
              </a:spcAft>
              <a:buAutoNum type="arabicPeriod"/>
            </a:pPr>
            <a:r>
              <a:rPr lang="en-US" sz="96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Transformer testing and fault diagnostics: HVPD tests, Acoustic detection, short-circuit and open-circuit impedance measurement, frequency-response analysis, Polarization index, measurement of DC resistance, tan-delta tests, Dissolved Gas Analysis;</a:t>
            </a:r>
          </a:p>
          <a:p>
            <a:pPr marR="0" algn="just">
              <a:lnSpc>
                <a:spcPct val="115000"/>
              </a:lnSpc>
              <a:spcBef>
                <a:spcPts val="0"/>
              </a:spcBef>
              <a:spcAft>
                <a:spcPts val="1000"/>
              </a:spcAft>
              <a:buAutoNum type="arabicPeriod"/>
            </a:pPr>
            <a:r>
              <a:rPr lang="en-US" sz="96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Fault simulation exercise and laboratory demonstration.</a:t>
            </a:r>
            <a:endParaRPr lang="en-US" sz="96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indent="0">
              <a:lnSpc>
                <a:spcPct val="115000"/>
              </a:lnSpc>
              <a:spcBef>
                <a:spcPts val="0"/>
              </a:spcBef>
              <a:spcAft>
                <a:spcPts val="1000"/>
              </a:spcAft>
              <a:buNone/>
            </a:pPr>
            <a:r>
              <a:rPr lang="en-US" sz="1800" dirty="0">
                <a:effectLst/>
                <a:latin typeface="Calibri" panose="020F0502020204030204" pitchFamily="34" charset="0"/>
                <a:ea typeface="Times New Roman" panose="02020603050405020304" pitchFamily="18" charset="0"/>
                <a:cs typeface="Calibri" panose="020F0502020204030204" pitchFamily="34" charset="0"/>
              </a:rPr>
              <a:t> </a:t>
            </a:r>
            <a:endParaRPr lang="en-US" sz="1800" dirty="0">
              <a:effectLst/>
              <a:latin typeface="Calibri" panose="020F0502020204030204" pitchFamily="34" charset="0"/>
              <a:ea typeface="Calibri" panose="020F0502020204030204" pitchFamily="34" charset="0"/>
            </a:endParaRPr>
          </a:p>
          <a:p>
            <a:pPr marL="0" indent="0" algn="just">
              <a:buNone/>
            </a:pPr>
            <a:r>
              <a:rPr lang="en-US" sz="3600" b="1" dirty="0">
                <a:effectLst/>
                <a:latin typeface="Times New Roman" panose="02020603050405020304" pitchFamily="18" charset="0"/>
                <a:ea typeface="Times New Roman" panose="02020603050405020304" pitchFamily="18" charset="0"/>
                <a:cs typeface="Times New Roman" panose="02020603050405020304" pitchFamily="18" charset="0"/>
              </a:rPr>
              <a:t> </a:t>
            </a:r>
          </a:p>
          <a:p>
            <a:pPr marL="0" indent="0" algn="just">
              <a:buNone/>
            </a:pPr>
            <a:endParaRPr lang="en-US" sz="1800" dirty="0">
              <a:effectLst/>
              <a:latin typeface="Calibri" panose="020F0502020204030204" pitchFamily="34" charset="0"/>
              <a:ea typeface="Calibri" panose="020F0502020204030204" pitchFamily="34" charset="0"/>
            </a:endParaRPr>
          </a:p>
          <a:p>
            <a:pPr marL="0" indent="0">
              <a:buNone/>
            </a:pPr>
            <a:endParaRPr lang="en-NP" dirty="0"/>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pPr marR="0" lvl="0">
              <a:lnSpc>
                <a:spcPct val="115000"/>
              </a:lnSpc>
              <a:spcBef>
                <a:spcPts val="0"/>
              </a:spcBef>
              <a:spcAft>
                <a:spcPts val="0"/>
              </a:spcAft>
              <a:tabLst>
                <a:tab pos="0" algn="l"/>
              </a:tabLst>
            </a:pPr>
            <a:r>
              <a:rPr lang="en-US" sz="1800" dirty="0">
                <a:solidFill>
                  <a:srgbClr val="0D0D0D"/>
                </a:solidFill>
                <a:effectLst/>
                <a:highlight>
                  <a:srgbClr val="FFFFFF"/>
                </a:highlight>
                <a:latin typeface="Times New Roman" panose="02020603050405020304" pitchFamily="18" charset="0"/>
                <a:ea typeface="Calibri" panose="020F0502020204030204" pitchFamily="34" charset="0"/>
                <a:cs typeface="Symbol" panose="05050102010706020507" pitchFamily="18" charset="2"/>
              </a:rPr>
              <a:t>Up until now, our grasp of reality is confined to bodily experiences, yet there remains a need to comprehend the conscious reality.</a:t>
            </a:r>
            <a:endParaRPr lang="en-US" sz="1800" dirty="0">
              <a:effectLst/>
              <a:latin typeface="Calibri" panose="020F0502020204030204" pitchFamily="34" charset="0"/>
              <a:ea typeface="Calibri" panose="020F0502020204030204" pitchFamily="34" charset="0"/>
              <a:cs typeface="Symbol" panose="05050102010706020507" pitchFamily="18" charset="2"/>
            </a:endParaRPr>
          </a:p>
        </p:txBody>
      </p:sp>
    </p:spTree>
    <p:extLst>
      <p:ext uri="{BB962C8B-B14F-4D97-AF65-F5344CB8AC3E}">
        <p14:creationId xmlns:p14="http://schemas.microsoft.com/office/powerpoint/2010/main" val="307032698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371600"/>
            <a:ext cx="12191999" cy="4571999"/>
          </a:xfrm>
        </p:spPr>
        <p:txBody>
          <a:bodyPr>
            <a:noAutofit/>
          </a:bodyPr>
          <a:lstStyle/>
          <a:p>
            <a:pPr marL="0" indent="0" algn="ctr">
              <a:buNone/>
            </a:pPr>
            <a:r>
              <a:rPr lang="en-US" sz="3200" dirty="0">
                <a:solidFill>
                  <a:srgbClr val="FF0000"/>
                </a:solidFill>
                <a:latin typeface="Times New Roman" panose="02020603050405020304" pitchFamily="18" charset="0"/>
                <a:cs typeface="Times New Roman" panose="02020603050405020304" pitchFamily="18" charset="0"/>
              </a:rPr>
              <a:t>Heating of transformer under variable load </a:t>
            </a:r>
          </a:p>
          <a:p>
            <a:pPr algn="just">
              <a:buFont typeface="Wingdings" panose="05000000000000000000" pitchFamily="2" charset="2"/>
              <a:buChar char="Ø"/>
            </a:pPr>
            <a:r>
              <a:rPr lang="en-US" sz="3200" dirty="0">
                <a:solidFill>
                  <a:schemeClr val="tx1"/>
                </a:solidFill>
                <a:latin typeface="Times New Roman" panose="02020603050405020304" pitchFamily="18" charset="0"/>
                <a:cs typeface="Times New Roman" panose="02020603050405020304" pitchFamily="18" charset="0"/>
              </a:rPr>
              <a:t>Unlike a constant load, variable load conditions can introduce additional complexities in the thermal management of the transformer. </a:t>
            </a:r>
          </a:p>
          <a:p>
            <a:pPr algn="just">
              <a:buFont typeface="Wingdings" panose="05000000000000000000" pitchFamily="2" charset="2"/>
              <a:buChar char="Ø"/>
            </a:pPr>
            <a:r>
              <a:rPr lang="en-US" sz="3200" dirty="0">
                <a:solidFill>
                  <a:schemeClr val="tx1"/>
                </a:solidFill>
                <a:latin typeface="Times New Roman" panose="02020603050405020304" pitchFamily="18" charset="0"/>
                <a:cs typeface="Times New Roman" panose="02020603050405020304" pitchFamily="18" charset="0"/>
              </a:rPr>
              <a:t>Here’s a detailed explanation of the heating effects and key factors influencing heating under variable Load:</a:t>
            </a:r>
          </a:p>
          <a:p>
            <a:pPr marL="0" indent="0" algn="just">
              <a:buNone/>
            </a:pPr>
            <a:endParaRPr lang="en-US" dirty="0">
              <a:solidFill>
                <a:schemeClr val="tx1"/>
              </a:solidFill>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pPr marR="0" lvl="0">
              <a:lnSpc>
                <a:spcPct val="115000"/>
              </a:lnSpc>
              <a:spcBef>
                <a:spcPts val="0"/>
              </a:spcBef>
              <a:spcAft>
                <a:spcPts val="0"/>
              </a:spcAft>
              <a:tabLst>
                <a:tab pos="0" algn="l"/>
              </a:tabLst>
            </a:pPr>
            <a:r>
              <a:rPr lang="en-US" sz="1800" dirty="0">
                <a:solidFill>
                  <a:srgbClr val="0D0D0D"/>
                </a:solidFill>
                <a:effectLst/>
                <a:highlight>
                  <a:srgbClr val="FFFFFF"/>
                </a:highlight>
                <a:latin typeface="Times New Roman" panose="02020603050405020304" pitchFamily="18" charset="0"/>
                <a:ea typeface="Calibri" panose="020F0502020204030204" pitchFamily="34" charset="0"/>
                <a:cs typeface="Symbol" panose="05050102010706020507" pitchFamily="18" charset="2"/>
              </a:rPr>
              <a:t>Up until now, our grasp of reality is confined to bodily experiences, yet there remains a need to comprehend the conscious reality.</a:t>
            </a:r>
            <a:endParaRPr lang="en-US" sz="1800" dirty="0">
              <a:effectLst/>
              <a:latin typeface="Calibri" panose="020F0502020204030204" pitchFamily="34" charset="0"/>
              <a:ea typeface="Calibri" panose="020F0502020204030204" pitchFamily="34" charset="0"/>
              <a:cs typeface="Symbol" panose="05050102010706020507" pitchFamily="18" charset="2"/>
            </a:endParaRPr>
          </a:p>
        </p:txBody>
      </p:sp>
    </p:spTree>
    <p:extLst>
      <p:ext uri="{BB962C8B-B14F-4D97-AF65-F5344CB8AC3E}">
        <p14:creationId xmlns:p14="http://schemas.microsoft.com/office/powerpoint/2010/main" val="23843622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371600"/>
            <a:ext cx="12191999" cy="4571999"/>
          </a:xfrm>
        </p:spPr>
        <p:txBody>
          <a:bodyPr>
            <a:noAutofit/>
          </a:bodyPr>
          <a:lstStyle/>
          <a:p>
            <a:pPr marL="457200" indent="-457200" algn="just">
              <a:buAutoNum type="arabicPeriod"/>
            </a:pPr>
            <a:r>
              <a:rPr lang="en-US" sz="2800" b="1" dirty="0">
                <a:solidFill>
                  <a:schemeClr val="tx1"/>
                </a:solidFill>
                <a:latin typeface="Times New Roman" panose="02020603050405020304" pitchFamily="18" charset="0"/>
                <a:cs typeface="Times New Roman" panose="02020603050405020304" pitchFamily="18" charset="0"/>
              </a:rPr>
              <a:t>Load Cycles</a:t>
            </a:r>
            <a:r>
              <a:rPr lang="en-US" sz="2800" dirty="0">
                <a:solidFill>
                  <a:schemeClr val="tx1"/>
                </a:solidFill>
                <a:latin typeface="Times New Roman" panose="02020603050405020304" pitchFamily="18" charset="0"/>
                <a:cs typeface="Times New Roman" panose="02020603050405020304" pitchFamily="18" charset="0"/>
              </a:rPr>
              <a:t>: </a:t>
            </a:r>
          </a:p>
          <a:p>
            <a:pPr algn="just">
              <a:buFont typeface="Wingdings" panose="05000000000000000000" pitchFamily="2" charset="2"/>
              <a:buChar char="Ø"/>
            </a:pPr>
            <a:r>
              <a:rPr lang="en-US" sz="2800" dirty="0">
                <a:solidFill>
                  <a:schemeClr val="tx1"/>
                </a:solidFill>
                <a:latin typeface="Times New Roman" panose="02020603050405020304" pitchFamily="18" charset="0"/>
                <a:cs typeface="Times New Roman" panose="02020603050405020304" pitchFamily="18" charset="0"/>
              </a:rPr>
              <a:t>Transformers often experience fluctuations in load due to changes in demand. </a:t>
            </a:r>
          </a:p>
          <a:p>
            <a:pPr algn="just">
              <a:buFont typeface="Wingdings" panose="05000000000000000000" pitchFamily="2" charset="2"/>
              <a:buChar char="Ø"/>
            </a:pPr>
            <a:r>
              <a:rPr lang="en-US" sz="2800" dirty="0">
                <a:solidFill>
                  <a:schemeClr val="tx1"/>
                </a:solidFill>
                <a:latin typeface="Times New Roman" panose="02020603050405020304" pitchFamily="18" charset="0"/>
                <a:cs typeface="Times New Roman" panose="02020603050405020304" pitchFamily="18" charset="0"/>
              </a:rPr>
              <a:t>These fluctuations can range from light load to full load conditions, and contributing to the heating nonuniformly. </a:t>
            </a:r>
          </a:p>
          <a:p>
            <a:pPr algn="just">
              <a:buFont typeface="Wingdings" panose="05000000000000000000" pitchFamily="2" charset="2"/>
              <a:buChar char="Ø"/>
            </a:pPr>
            <a:r>
              <a:rPr lang="en-US" sz="2800" b="0" i="0" u="none" strike="noStrike" baseline="0" dirty="0">
                <a:solidFill>
                  <a:schemeClr val="tx1"/>
                </a:solidFill>
                <a:latin typeface="Times New Roman" panose="02020603050405020304" pitchFamily="18" charset="0"/>
                <a:cs typeface="Times New Roman" panose="02020603050405020304" pitchFamily="18" charset="0"/>
              </a:rPr>
              <a:t>When the load changes, the temperature of the transformer also changes. </a:t>
            </a:r>
          </a:p>
          <a:p>
            <a:pPr algn="just">
              <a:buFont typeface="Wingdings" panose="05000000000000000000" pitchFamily="2" charset="2"/>
              <a:buChar char="Ø"/>
            </a:pPr>
            <a:r>
              <a:rPr lang="en-US" sz="2800" b="0" i="0" u="none" strike="noStrike" baseline="0" dirty="0">
                <a:solidFill>
                  <a:schemeClr val="tx1"/>
                </a:solidFill>
                <a:latin typeface="Times New Roman" panose="02020603050405020304" pitchFamily="18" charset="0"/>
                <a:cs typeface="Times New Roman" panose="02020603050405020304" pitchFamily="18" charset="0"/>
              </a:rPr>
              <a:t>The calculation of temperature change involves replacing the transformer, consisting of the core, windings, transformer oil, and casing, with an equivalent mass of a solid body. </a:t>
            </a:r>
          </a:p>
          <a:p>
            <a:pPr algn="just">
              <a:buFont typeface="Wingdings" panose="05000000000000000000" pitchFamily="2" charset="2"/>
              <a:buChar char="Ø"/>
            </a:pPr>
            <a:r>
              <a:rPr lang="en-US" sz="2800" b="0" i="0" u="none" strike="noStrike" baseline="0" dirty="0">
                <a:solidFill>
                  <a:schemeClr val="tx1"/>
                </a:solidFill>
                <a:latin typeface="Times New Roman" panose="02020603050405020304" pitchFamily="18" charset="0"/>
                <a:cs typeface="Times New Roman" panose="02020603050405020304" pitchFamily="18" charset="0"/>
              </a:rPr>
              <a:t>The equations for the heating of a homogeneous solid body are then used.</a:t>
            </a:r>
          </a:p>
          <a:p>
            <a:pPr algn="just">
              <a:buFont typeface="Wingdings" panose="05000000000000000000" pitchFamily="2" charset="2"/>
              <a:buChar char="Ø"/>
            </a:pPr>
            <a:endParaRPr lang="en-US" dirty="0">
              <a:solidFill>
                <a:schemeClr val="tx1"/>
              </a:solidFill>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pPr marR="0" lvl="0">
              <a:lnSpc>
                <a:spcPct val="115000"/>
              </a:lnSpc>
              <a:spcBef>
                <a:spcPts val="0"/>
              </a:spcBef>
              <a:spcAft>
                <a:spcPts val="0"/>
              </a:spcAft>
              <a:tabLst>
                <a:tab pos="0" algn="l"/>
              </a:tabLst>
            </a:pPr>
            <a:r>
              <a:rPr lang="en-US" sz="1800" dirty="0">
                <a:solidFill>
                  <a:srgbClr val="0D0D0D"/>
                </a:solidFill>
                <a:effectLst/>
                <a:highlight>
                  <a:srgbClr val="FFFFFF"/>
                </a:highlight>
                <a:latin typeface="Times New Roman" panose="02020603050405020304" pitchFamily="18" charset="0"/>
                <a:ea typeface="Calibri" panose="020F0502020204030204" pitchFamily="34" charset="0"/>
                <a:cs typeface="Symbol" panose="05050102010706020507" pitchFamily="18" charset="2"/>
              </a:rPr>
              <a:t>Up until now, our grasp of reality is confined to bodily experiences, yet there remains a need to comprehend the conscious reality.</a:t>
            </a:r>
            <a:endParaRPr lang="en-US" sz="1800" dirty="0">
              <a:effectLst/>
              <a:latin typeface="Calibri" panose="020F0502020204030204" pitchFamily="34" charset="0"/>
              <a:ea typeface="Calibri" panose="020F0502020204030204" pitchFamily="34" charset="0"/>
              <a:cs typeface="Symbol" panose="05050102010706020507" pitchFamily="18" charset="2"/>
            </a:endParaRPr>
          </a:p>
        </p:txBody>
      </p:sp>
    </p:spTree>
    <p:extLst>
      <p:ext uri="{BB962C8B-B14F-4D97-AF65-F5344CB8AC3E}">
        <p14:creationId xmlns:p14="http://schemas.microsoft.com/office/powerpoint/2010/main" val="142392200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pPr marR="0" lvl="0">
              <a:lnSpc>
                <a:spcPct val="115000"/>
              </a:lnSpc>
              <a:spcBef>
                <a:spcPts val="0"/>
              </a:spcBef>
              <a:spcAft>
                <a:spcPts val="0"/>
              </a:spcAft>
              <a:tabLst>
                <a:tab pos="0" algn="l"/>
              </a:tabLst>
            </a:pPr>
            <a:r>
              <a:rPr lang="en-US" sz="1800" dirty="0">
                <a:solidFill>
                  <a:srgbClr val="0D0D0D"/>
                </a:solidFill>
                <a:effectLst/>
                <a:highlight>
                  <a:srgbClr val="FFFFFF"/>
                </a:highlight>
                <a:latin typeface="Times New Roman" panose="02020603050405020304" pitchFamily="18" charset="0"/>
                <a:ea typeface="Calibri" panose="020F0502020204030204" pitchFamily="34" charset="0"/>
                <a:cs typeface="Symbol" panose="05050102010706020507" pitchFamily="18" charset="2"/>
              </a:rPr>
              <a:t>Up until now, our grasp of reality is confined to bodily experiences, yet there remains a need to comprehend the conscious reality.</a:t>
            </a:r>
            <a:endParaRPr lang="en-US" sz="1800" dirty="0">
              <a:effectLst/>
              <a:latin typeface="Calibri" panose="020F0502020204030204" pitchFamily="34" charset="0"/>
              <a:ea typeface="Calibri" panose="020F0502020204030204" pitchFamily="34" charset="0"/>
              <a:cs typeface="Symbol" panose="05050102010706020507" pitchFamily="18" charset="2"/>
            </a:endParaRPr>
          </a:p>
        </p:txBody>
      </p:sp>
      <p:pic>
        <p:nvPicPr>
          <p:cNvPr id="7" name="Picture 6">
            <a:extLst>
              <a:ext uri="{FF2B5EF4-FFF2-40B4-BE49-F238E27FC236}">
                <a16:creationId xmlns:a16="http://schemas.microsoft.com/office/drawing/2014/main" id="{AAAC4E70-D1BF-2107-0C48-F5FC749EF506}"/>
              </a:ext>
            </a:extLst>
          </p:cNvPr>
          <p:cNvPicPr>
            <a:picLocks noChangeAspect="1"/>
          </p:cNvPicPr>
          <p:nvPr/>
        </p:nvPicPr>
        <p:blipFill>
          <a:blip r:embed="rId2"/>
          <a:stretch>
            <a:fillRect/>
          </a:stretch>
        </p:blipFill>
        <p:spPr>
          <a:xfrm>
            <a:off x="0" y="1447800"/>
            <a:ext cx="4599837" cy="3821557"/>
          </a:xfrm>
          <a:prstGeom prst="rect">
            <a:avLst/>
          </a:prstGeom>
        </p:spPr>
      </p:pic>
      <mc:AlternateContent xmlns:mc="http://schemas.openxmlformats.org/markup-compatibility/2006">
        <mc:Choice xmlns:a14="http://schemas.microsoft.com/office/drawing/2010/main" Requires="a14">
          <p:sp>
            <p:nvSpPr>
              <p:cNvPr id="8" name="TextBox 7">
                <a:extLst>
                  <a:ext uri="{FF2B5EF4-FFF2-40B4-BE49-F238E27FC236}">
                    <a16:creationId xmlns:a16="http://schemas.microsoft.com/office/drawing/2014/main" id="{08F554E0-9C28-596B-0DBD-2315495DDCD2}"/>
                  </a:ext>
                </a:extLst>
              </p:cNvPr>
              <p:cNvSpPr txBox="1"/>
              <p:nvPr/>
            </p:nvSpPr>
            <p:spPr>
              <a:xfrm>
                <a:off x="5713791" y="1828801"/>
                <a:ext cx="6097209" cy="3385542"/>
              </a:xfrm>
              <a:prstGeom prst="rect">
                <a:avLst/>
              </a:prstGeom>
              <a:noFill/>
            </p:spPr>
            <p:txBody>
              <a:bodyPr wrap="square" rtlCol="0">
                <a:spAutoFit/>
              </a:bodyPr>
              <a:lstStyle/>
              <a:p>
                <a:pPr marL="285750" indent="-285750" algn="just">
                  <a:buFont typeface="Wingdings" panose="05000000000000000000" pitchFamily="2" charset="2"/>
                  <a:buChar char="Ø"/>
                </a:pPr>
                <a:r>
                  <a:rPr lang="en-US" sz="2800" b="0" i="0" u="none" strike="noStrike" baseline="0" dirty="0">
                    <a:latin typeface="Times New Roman" panose="02020603050405020304" pitchFamily="18" charset="0"/>
                    <a:cs typeface="Times New Roman" panose="02020603050405020304" pitchFamily="18" charset="0"/>
                  </a:rPr>
                  <a:t>In this process, it is assumed that heat is uniformly distributed over the entire mass. </a:t>
                </a:r>
              </a:p>
              <a:p>
                <a:pPr marL="285750" indent="-285750" algn="just">
                  <a:buFont typeface="Wingdings" panose="05000000000000000000" pitchFamily="2" charset="2"/>
                  <a:buChar char="Ø"/>
                </a:pPr>
                <a:r>
                  <a:rPr lang="en-US" sz="2800" b="0" i="0" u="none" strike="noStrike" baseline="0" dirty="0">
                    <a:latin typeface="Times New Roman" panose="02020603050405020304" pitchFamily="18" charset="0"/>
                    <a:cs typeface="Times New Roman" panose="02020603050405020304" pitchFamily="18" charset="0"/>
                  </a:rPr>
                  <a:t>In the case where the load increases abruptly from a value of K1 to a value of K2, the steady-state temperature of the transformer oil rises from </a:t>
                </a:r>
                <a14:m>
                  <m:oMath xmlns:m="http://schemas.openxmlformats.org/officeDocument/2006/math">
                    <m:sSub>
                      <m:sSubPr>
                        <m:ctrlPr>
                          <a:rPr lang="en-US" sz="2800" b="0" i="1" u="none" strike="noStrike" baseline="0" smtClean="0">
                            <a:latin typeface="Cambria Math" panose="02040503050406030204" pitchFamily="18" charset="0"/>
                            <a:cs typeface="Times New Roman" panose="02020603050405020304" pitchFamily="18" charset="0"/>
                          </a:rPr>
                        </m:ctrlPr>
                      </m:sSubPr>
                      <m:e>
                        <m:r>
                          <a:rPr lang="en-US" sz="2800" b="0" i="1" u="none" strike="noStrike" baseline="0" smtClean="0">
                            <a:latin typeface="Cambria Math" panose="02040503050406030204" pitchFamily="18" charset="0"/>
                            <a:cs typeface="Times New Roman" panose="02020603050405020304" pitchFamily="18" charset="0"/>
                          </a:rPr>
                          <m:t>𝑡</m:t>
                        </m:r>
                      </m:e>
                      <m:sub>
                        <m:r>
                          <a:rPr lang="en-US" sz="2800" b="0" i="1" u="none" strike="noStrike" baseline="0" smtClean="0">
                            <a:latin typeface="Cambria Math" panose="02040503050406030204" pitchFamily="18" charset="0"/>
                            <a:cs typeface="Times New Roman" panose="02020603050405020304" pitchFamily="18" charset="0"/>
                          </a:rPr>
                          <m:t>1</m:t>
                        </m:r>
                      </m:sub>
                    </m:sSub>
                  </m:oMath>
                </a14:m>
                <a:r>
                  <a:rPr lang="en-US" sz="2800" b="0" i="0" u="none" strike="noStrike" baseline="0" dirty="0">
                    <a:latin typeface="Times New Roman" panose="02020603050405020304" pitchFamily="18" charset="0"/>
                    <a:cs typeface="Times New Roman" panose="02020603050405020304" pitchFamily="18" charset="0"/>
                  </a:rPr>
                  <a:t> to </a:t>
                </a:r>
                <a14:m>
                  <m:oMath xmlns:m="http://schemas.openxmlformats.org/officeDocument/2006/math">
                    <m:sSub>
                      <m:sSubPr>
                        <m:ctrlPr>
                          <a:rPr lang="en-US" sz="2800" b="0" i="1" u="none" strike="noStrike" baseline="0" smtClean="0">
                            <a:latin typeface="Cambria Math" panose="02040503050406030204" pitchFamily="18" charset="0"/>
                            <a:cs typeface="Times New Roman" panose="02020603050405020304" pitchFamily="18" charset="0"/>
                          </a:rPr>
                        </m:ctrlPr>
                      </m:sSubPr>
                      <m:e>
                        <m:r>
                          <a:rPr lang="en-US" sz="2800" b="0" i="1" u="none" strike="noStrike" baseline="0" smtClean="0">
                            <a:latin typeface="Cambria Math" panose="02040503050406030204" pitchFamily="18" charset="0"/>
                            <a:cs typeface="Times New Roman" panose="02020603050405020304" pitchFamily="18" charset="0"/>
                          </a:rPr>
                          <m:t>𝑡</m:t>
                        </m:r>
                      </m:e>
                      <m:sub>
                        <m:r>
                          <a:rPr lang="en-US" sz="2800" b="0" i="1" u="none" strike="noStrike" baseline="0" smtClean="0">
                            <a:latin typeface="Cambria Math" panose="02040503050406030204" pitchFamily="18" charset="0"/>
                            <a:cs typeface="Times New Roman" panose="02020603050405020304" pitchFamily="18" charset="0"/>
                          </a:rPr>
                          <m:t>2</m:t>
                        </m:r>
                      </m:sub>
                    </m:sSub>
                  </m:oMath>
                </a14:m>
                <a:r>
                  <a:rPr lang="en-US" sz="2800" b="0" i="0" u="none" strike="noStrike" baseline="0" dirty="0">
                    <a:latin typeface="Times New Roman" panose="02020603050405020304" pitchFamily="18" charset="0"/>
                    <a:cs typeface="Times New Roman" panose="02020603050405020304" pitchFamily="18" charset="0"/>
                  </a:rPr>
                  <a:t>.</a:t>
                </a:r>
              </a:p>
              <a:p>
                <a:endParaRPr lang="en-US" dirty="0"/>
              </a:p>
            </p:txBody>
          </p:sp>
        </mc:Choice>
        <mc:Fallback>
          <p:sp>
            <p:nvSpPr>
              <p:cNvPr id="8" name="TextBox 7">
                <a:extLst>
                  <a:ext uri="{FF2B5EF4-FFF2-40B4-BE49-F238E27FC236}">
                    <a16:creationId xmlns:a16="http://schemas.microsoft.com/office/drawing/2014/main" id="{08F554E0-9C28-596B-0DBD-2315495DDCD2}"/>
                  </a:ext>
                </a:extLst>
              </p:cNvPr>
              <p:cNvSpPr txBox="1">
                <a:spLocks noRot="1" noChangeAspect="1" noMove="1" noResize="1" noEditPoints="1" noAdjustHandles="1" noChangeArrowheads="1" noChangeShapeType="1" noTextEdit="1"/>
              </p:cNvSpPr>
              <p:nvPr/>
            </p:nvSpPr>
            <p:spPr>
              <a:xfrm>
                <a:off x="5713791" y="1828801"/>
                <a:ext cx="6097209" cy="3385542"/>
              </a:xfrm>
              <a:prstGeom prst="rect">
                <a:avLst/>
              </a:prstGeom>
              <a:blipFill>
                <a:blip r:embed="rId3"/>
                <a:stretch>
                  <a:fillRect l="-1698" t="-1802" r="-1998"/>
                </a:stretch>
              </a:blipFill>
            </p:spPr>
            <p:txBody>
              <a:bodyPr/>
              <a:lstStyle/>
              <a:p>
                <a:r>
                  <a:rPr lang="en-US">
                    <a:noFill/>
                  </a:rPr>
                  <a:t> </a:t>
                </a:r>
              </a:p>
            </p:txBody>
          </p:sp>
        </mc:Fallback>
      </mc:AlternateContent>
      <p:sp>
        <p:nvSpPr>
          <p:cNvPr id="9" name="TextBox 8">
            <a:extLst>
              <a:ext uri="{FF2B5EF4-FFF2-40B4-BE49-F238E27FC236}">
                <a16:creationId xmlns:a16="http://schemas.microsoft.com/office/drawing/2014/main" id="{E5CCE89F-2462-129F-84A2-D7BA832770EA}"/>
              </a:ext>
            </a:extLst>
          </p:cNvPr>
          <p:cNvSpPr txBox="1"/>
          <p:nvPr/>
        </p:nvSpPr>
        <p:spPr>
          <a:xfrm>
            <a:off x="76200" y="5448532"/>
            <a:ext cx="6440225" cy="369332"/>
          </a:xfrm>
          <a:prstGeom prst="rect">
            <a:avLst/>
          </a:prstGeom>
          <a:noFill/>
        </p:spPr>
        <p:txBody>
          <a:bodyPr wrap="none" rtlCol="0">
            <a:spAutoFit/>
          </a:bodyPr>
          <a:lstStyle/>
          <a:p>
            <a:r>
              <a:rPr lang="en-US" dirty="0"/>
              <a:t>Figure 1: Relationship between variable load and temperature rise </a:t>
            </a:r>
          </a:p>
        </p:txBody>
      </p:sp>
    </p:spTree>
    <p:extLst>
      <p:ext uri="{BB962C8B-B14F-4D97-AF65-F5344CB8AC3E}">
        <p14:creationId xmlns:p14="http://schemas.microsoft.com/office/powerpoint/2010/main" val="36947872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371600"/>
            <a:ext cx="12191999" cy="4571999"/>
          </a:xfrm>
        </p:spPr>
        <p:txBody>
          <a:bodyPr>
            <a:noAutofit/>
          </a:bodyPr>
          <a:lstStyle/>
          <a:p>
            <a:pPr marL="0" indent="0" algn="just">
              <a:buNone/>
            </a:pPr>
            <a:r>
              <a:rPr lang="en-US" b="1" dirty="0">
                <a:solidFill>
                  <a:schemeClr val="tx1"/>
                </a:solidFill>
                <a:latin typeface="Times New Roman" panose="02020603050405020304" pitchFamily="18" charset="0"/>
                <a:cs typeface="Times New Roman" panose="02020603050405020304" pitchFamily="18" charset="0"/>
              </a:rPr>
              <a:t>2. Copper Losses</a:t>
            </a:r>
            <a:r>
              <a:rPr lang="en-US" dirty="0">
                <a:solidFill>
                  <a:schemeClr val="tx1"/>
                </a:solidFill>
                <a:latin typeface="Times New Roman" panose="02020603050405020304" pitchFamily="18" charset="0"/>
                <a:cs typeface="Times New Roman" panose="02020603050405020304" pitchFamily="18" charset="0"/>
              </a:rPr>
              <a:t>: </a:t>
            </a:r>
          </a:p>
          <a:p>
            <a:pPr algn="just">
              <a:buFont typeface="Wingdings" panose="05000000000000000000" pitchFamily="2" charset="2"/>
              <a:buChar char="Ø"/>
            </a:pPr>
            <a:r>
              <a:rPr lang="en-US" dirty="0">
                <a:solidFill>
                  <a:schemeClr val="tx1"/>
                </a:solidFill>
                <a:latin typeface="Times New Roman" panose="02020603050405020304" pitchFamily="18" charset="0"/>
                <a:cs typeface="Times New Roman" panose="02020603050405020304" pitchFamily="18" charset="0"/>
              </a:rPr>
              <a:t>These losses, which are proportional to the square of the load current (I²R losses), will vary with the load.</a:t>
            </a:r>
          </a:p>
          <a:p>
            <a:pPr algn="just">
              <a:buFont typeface="Wingdings" panose="05000000000000000000" pitchFamily="2" charset="2"/>
              <a:buChar char="Ø"/>
            </a:pPr>
            <a:r>
              <a:rPr lang="en-US" dirty="0">
                <a:solidFill>
                  <a:schemeClr val="tx1"/>
                </a:solidFill>
                <a:latin typeface="Times New Roman" panose="02020603050405020304" pitchFamily="18" charset="0"/>
                <a:cs typeface="Times New Roman" panose="02020603050405020304" pitchFamily="18" charset="0"/>
              </a:rPr>
              <a:t> As the load increases, copper losses increase, leading to more heat generation.</a:t>
            </a:r>
          </a:p>
          <a:p>
            <a:pPr marL="0" indent="0" algn="just">
              <a:buNone/>
            </a:pPr>
            <a:r>
              <a:rPr lang="en-US" b="1" dirty="0">
                <a:solidFill>
                  <a:schemeClr val="tx1"/>
                </a:solidFill>
                <a:latin typeface="Times New Roman" panose="02020603050405020304" pitchFamily="18" charset="0"/>
                <a:cs typeface="Times New Roman" panose="02020603050405020304" pitchFamily="18" charset="0"/>
              </a:rPr>
              <a:t>3. Core Losses</a:t>
            </a:r>
            <a:r>
              <a:rPr lang="en-US" dirty="0">
                <a:solidFill>
                  <a:schemeClr val="tx1"/>
                </a:solidFill>
                <a:latin typeface="Times New Roman" panose="02020603050405020304" pitchFamily="18" charset="0"/>
                <a:cs typeface="Times New Roman" panose="02020603050405020304" pitchFamily="18" charset="0"/>
              </a:rPr>
              <a:t>: </a:t>
            </a:r>
          </a:p>
          <a:p>
            <a:pPr algn="just">
              <a:buFont typeface="Wingdings" panose="05000000000000000000" pitchFamily="2" charset="2"/>
              <a:buChar char="Ø"/>
            </a:pPr>
            <a:r>
              <a:rPr lang="en-US" dirty="0">
                <a:solidFill>
                  <a:schemeClr val="tx1"/>
                </a:solidFill>
                <a:latin typeface="Times New Roman" panose="02020603050405020304" pitchFamily="18" charset="0"/>
                <a:cs typeface="Times New Roman" panose="02020603050405020304" pitchFamily="18" charset="0"/>
              </a:rPr>
              <a:t>Unlike copper losses, core losses (hysteresis and eddy current losses) are relatively constant as they depend mainly on the voltage and frequency, not the load.</a:t>
            </a:r>
          </a:p>
          <a:p>
            <a:pPr marL="0" indent="0" algn="just">
              <a:buNone/>
            </a:pPr>
            <a:r>
              <a:rPr lang="en-US" b="1" dirty="0">
                <a:solidFill>
                  <a:schemeClr val="tx1"/>
                </a:solidFill>
                <a:latin typeface="Times New Roman" panose="02020603050405020304" pitchFamily="18" charset="0"/>
                <a:cs typeface="Times New Roman" panose="02020603050405020304" pitchFamily="18" charset="0"/>
              </a:rPr>
              <a:t>4. Thermal Inertia</a:t>
            </a:r>
            <a:r>
              <a:rPr lang="en-US" dirty="0">
                <a:solidFill>
                  <a:schemeClr val="tx1"/>
                </a:solidFill>
                <a:latin typeface="Times New Roman" panose="02020603050405020304" pitchFamily="18" charset="0"/>
                <a:cs typeface="Times New Roman" panose="02020603050405020304" pitchFamily="18" charset="0"/>
              </a:rPr>
              <a:t>: </a:t>
            </a:r>
          </a:p>
          <a:p>
            <a:pPr algn="just">
              <a:buFont typeface="Wingdings" panose="05000000000000000000" pitchFamily="2" charset="2"/>
              <a:buChar char="Ø"/>
            </a:pPr>
            <a:r>
              <a:rPr lang="en-US" dirty="0">
                <a:solidFill>
                  <a:schemeClr val="tx1"/>
                </a:solidFill>
                <a:latin typeface="Times New Roman" panose="02020603050405020304" pitchFamily="18" charset="0"/>
                <a:cs typeface="Times New Roman" panose="02020603050405020304" pitchFamily="18" charset="0"/>
              </a:rPr>
              <a:t>The transformer has a certain thermal inertia due to its mass and the cooling medium. </a:t>
            </a:r>
          </a:p>
          <a:p>
            <a:pPr algn="just">
              <a:buFont typeface="Wingdings" panose="05000000000000000000" pitchFamily="2" charset="2"/>
              <a:buChar char="Ø"/>
            </a:pPr>
            <a:r>
              <a:rPr lang="en-US" dirty="0">
                <a:solidFill>
                  <a:schemeClr val="tx1"/>
                </a:solidFill>
                <a:latin typeface="Times New Roman" panose="02020603050405020304" pitchFamily="18" charset="0"/>
                <a:cs typeface="Times New Roman" panose="02020603050405020304" pitchFamily="18" charset="0"/>
              </a:rPr>
              <a:t>This means it does not instantly reach a new temperature when the load changes but instead heats up or cools down over time.</a:t>
            </a:r>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pPr marR="0" lvl="0">
              <a:lnSpc>
                <a:spcPct val="115000"/>
              </a:lnSpc>
              <a:spcBef>
                <a:spcPts val="0"/>
              </a:spcBef>
              <a:spcAft>
                <a:spcPts val="0"/>
              </a:spcAft>
              <a:tabLst>
                <a:tab pos="0" algn="l"/>
              </a:tabLst>
            </a:pPr>
            <a:r>
              <a:rPr lang="en-US" sz="1800" dirty="0">
                <a:solidFill>
                  <a:srgbClr val="0D0D0D"/>
                </a:solidFill>
                <a:effectLst/>
                <a:highlight>
                  <a:srgbClr val="FFFFFF"/>
                </a:highlight>
                <a:latin typeface="Times New Roman" panose="02020603050405020304" pitchFamily="18" charset="0"/>
                <a:ea typeface="Calibri" panose="020F0502020204030204" pitchFamily="34" charset="0"/>
                <a:cs typeface="Symbol" panose="05050102010706020507" pitchFamily="18" charset="2"/>
              </a:rPr>
              <a:t>Up until now, our grasp of reality is confined to bodily experiences, yet there remains a need to comprehend the conscious reality.</a:t>
            </a:r>
            <a:endParaRPr lang="en-US" sz="1800" dirty="0">
              <a:effectLst/>
              <a:latin typeface="Calibri" panose="020F0502020204030204" pitchFamily="34" charset="0"/>
              <a:ea typeface="Calibri" panose="020F0502020204030204" pitchFamily="34" charset="0"/>
              <a:cs typeface="Symbol" panose="05050102010706020507" pitchFamily="18" charset="2"/>
            </a:endParaRPr>
          </a:p>
        </p:txBody>
      </p:sp>
    </p:spTree>
    <p:extLst>
      <p:ext uri="{BB962C8B-B14F-4D97-AF65-F5344CB8AC3E}">
        <p14:creationId xmlns:p14="http://schemas.microsoft.com/office/powerpoint/2010/main" val="174542761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371600"/>
            <a:ext cx="12191999" cy="4571999"/>
          </a:xfrm>
        </p:spPr>
        <p:txBody>
          <a:bodyPr>
            <a:noAutofit/>
          </a:bodyPr>
          <a:lstStyle/>
          <a:p>
            <a:pPr marL="0" indent="0" algn="just">
              <a:buNone/>
            </a:pPr>
            <a:r>
              <a:rPr lang="en-US" b="1" dirty="0">
                <a:latin typeface="Times New Roman" panose="02020603050405020304" pitchFamily="18" charset="0"/>
                <a:cs typeface="Times New Roman" panose="02020603050405020304" pitchFamily="18" charset="0"/>
              </a:rPr>
              <a:t>6. Cooling System Efficiency</a:t>
            </a:r>
            <a:r>
              <a:rPr lang="en-US" dirty="0">
                <a:latin typeface="Times New Roman" panose="02020603050405020304" pitchFamily="18" charset="0"/>
                <a:cs typeface="Times New Roman" panose="02020603050405020304" pitchFamily="18" charset="0"/>
              </a:rPr>
              <a:t>: </a:t>
            </a:r>
          </a:p>
          <a:p>
            <a:pPr algn="just">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The effectiveness of the cooling system (air-cooled, oil-cooled, etc.) in dissipating heat will influence the temperature rise under varying loads.</a:t>
            </a:r>
          </a:p>
          <a:p>
            <a:pPr marL="0" indent="0" algn="just">
              <a:buNone/>
            </a:pPr>
            <a:endParaRPr lang="en-US" dirty="0">
              <a:solidFill>
                <a:schemeClr val="tx1"/>
              </a:solidFill>
              <a:latin typeface="Times New Roman" panose="02020603050405020304" pitchFamily="18" charset="0"/>
              <a:cs typeface="Times New Roman" panose="02020603050405020304" pitchFamily="18" charset="0"/>
            </a:endParaRPr>
          </a:p>
          <a:p>
            <a:pPr marL="0" indent="0" algn="just">
              <a:buNone/>
            </a:pPr>
            <a:r>
              <a:rPr lang="en-US" b="1" dirty="0">
                <a:latin typeface="Times New Roman" panose="02020603050405020304" pitchFamily="18" charset="0"/>
                <a:cs typeface="Times New Roman" panose="02020603050405020304" pitchFamily="18" charset="0"/>
              </a:rPr>
              <a:t>Note: </a:t>
            </a:r>
          </a:p>
          <a:p>
            <a:pPr marL="0" indent="0" algn="just">
              <a:buNone/>
            </a:pPr>
            <a:r>
              <a:rPr lang="en-US" b="1" dirty="0">
                <a:latin typeface="Times New Roman" panose="02020603050405020304" pitchFamily="18" charset="0"/>
                <a:cs typeface="Times New Roman" panose="02020603050405020304" pitchFamily="18" charset="0"/>
              </a:rPr>
              <a:t>Transient Thermal Behavior:</a:t>
            </a:r>
          </a:p>
          <a:p>
            <a:pPr algn="just">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When the load changes, the temperature of the transformer will also change, but not immediately. </a:t>
            </a:r>
          </a:p>
          <a:p>
            <a:pPr algn="just">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There is a lag due to the thermal inertia, which causes the transformer to heat up or cool down gradually.</a:t>
            </a:r>
            <a:endParaRPr lang="en-US" dirty="0">
              <a:solidFill>
                <a:schemeClr val="tx1"/>
              </a:solidFill>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pPr marR="0" lvl="0">
              <a:lnSpc>
                <a:spcPct val="115000"/>
              </a:lnSpc>
              <a:spcBef>
                <a:spcPts val="0"/>
              </a:spcBef>
              <a:spcAft>
                <a:spcPts val="0"/>
              </a:spcAft>
              <a:tabLst>
                <a:tab pos="0" algn="l"/>
              </a:tabLst>
            </a:pPr>
            <a:r>
              <a:rPr lang="en-US" sz="1800" dirty="0">
                <a:solidFill>
                  <a:srgbClr val="0D0D0D"/>
                </a:solidFill>
                <a:effectLst/>
                <a:highlight>
                  <a:srgbClr val="FFFFFF"/>
                </a:highlight>
                <a:latin typeface="Times New Roman" panose="02020603050405020304" pitchFamily="18" charset="0"/>
                <a:ea typeface="Calibri" panose="020F0502020204030204" pitchFamily="34" charset="0"/>
                <a:cs typeface="Symbol" panose="05050102010706020507" pitchFamily="18" charset="2"/>
              </a:rPr>
              <a:t>Up until now, our grasp of reality is confined to bodily experiences, yet there remains a need to comprehend the conscious reality.</a:t>
            </a:r>
            <a:endParaRPr lang="en-US" sz="1800" dirty="0">
              <a:effectLst/>
              <a:latin typeface="Calibri" panose="020F0502020204030204" pitchFamily="34" charset="0"/>
              <a:ea typeface="Calibri" panose="020F0502020204030204" pitchFamily="34" charset="0"/>
              <a:cs typeface="Symbol" panose="05050102010706020507" pitchFamily="18" charset="2"/>
            </a:endParaRPr>
          </a:p>
        </p:txBody>
      </p:sp>
    </p:spTree>
    <p:extLst>
      <p:ext uri="{BB962C8B-B14F-4D97-AF65-F5344CB8AC3E}">
        <p14:creationId xmlns:p14="http://schemas.microsoft.com/office/powerpoint/2010/main" val="356418669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371600"/>
            <a:ext cx="12191999" cy="4571999"/>
          </a:xfrm>
        </p:spPr>
        <p:txBody>
          <a:bodyPr>
            <a:noAutofit/>
          </a:bodyPr>
          <a:lstStyle/>
          <a:p>
            <a:pPr marL="0" indent="0" algn="just">
              <a:buNone/>
            </a:pPr>
            <a:r>
              <a:rPr lang="en-US" b="1" dirty="0">
                <a:latin typeface="Times New Roman" panose="02020603050405020304" pitchFamily="18" charset="0"/>
                <a:cs typeface="Times New Roman" panose="02020603050405020304" pitchFamily="18" charset="0"/>
              </a:rPr>
              <a:t>6. Cooling System Efficiency</a:t>
            </a:r>
            <a:r>
              <a:rPr lang="en-US" dirty="0">
                <a:latin typeface="Times New Roman" panose="02020603050405020304" pitchFamily="18" charset="0"/>
                <a:cs typeface="Times New Roman" panose="02020603050405020304" pitchFamily="18" charset="0"/>
              </a:rPr>
              <a:t>: </a:t>
            </a:r>
          </a:p>
          <a:p>
            <a:pPr algn="just">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The effectiveness of the cooling system (air-cooled, oil-cooled, etc.) in dissipating heat will influence the temperature rise under varying loads.</a:t>
            </a:r>
          </a:p>
          <a:p>
            <a:pPr marL="0" indent="0" algn="just">
              <a:buNone/>
            </a:pPr>
            <a:endParaRPr lang="en-US" dirty="0">
              <a:solidFill>
                <a:schemeClr val="tx1"/>
              </a:solidFill>
              <a:latin typeface="Times New Roman" panose="02020603050405020304" pitchFamily="18" charset="0"/>
              <a:cs typeface="Times New Roman" panose="02020603050405020304" pitchFamily="18" charset="0"/>
            </a:endParaRPr>
          </a:p>
          <a:p>
            <a:pPr marL="0" indent="0" algn="just">
              <a:buNone/>
            </a:pPr>
            <a:r>
              <a:rPr lang="en-US" b="1" dirty="0">
                <a:latin typeface="Times New Roman" panose="02020603050405020304" pitchFamily="18" charset="0"/>
                <a:cs typeface="Times New Roman" panose="02020603050405020304" pitchFamily="18" charset="0"/>
              </a:rPr>
              <a:t>Note: </a:t>
            </a:r>
          </a:p>
          <a:p>
            <a:pPr marL="0" indent="0" algn="just">
              <a:buNone/>
            </a:pPr>
            <a:r>
              <a:rPr lang="en-US" b="1" dirty="0">
                <a:latin typeface="Times New Roman" panose="02020603050405020304" pitchFamily="18" charset="0"/>
                <a:cs typeface="Times New Roman" panose="02020603050405020304" pitchFamily="18" charset="0"/>
              </a:rPr>
              <a:t>Transient Thermal Behavior:</a:t>
            </a:r>
          </a:p>
          <a:p>
            <a:pPr algn="just">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When the load changes, the temperature of the transformer will also change, but not immediately. </a:t>
            </a:r>
          </a:p>
          <a:p>
            <a:pPr algn="just">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There is a lag due to the thermal inertia, which causes the transformer to heat up or cool down gradually.</a:t>
            </a:r>
            <a:endParaRPr lang="en-US" dirty="0">
              <a:solidFill>
                <a:schemeClr val="tx1"/>
              </a:solidFill>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pPr marR="0" lvl="0">
              <a:lnSpc>
                <a:spcPct val="115000"/>
              </a:lnSpc>
              <a:spcBef>
                <a:spcPts val="0"/>
              </a:spcBef>
              <a:spcAft>
                <a:spcPts val="0"/>
              </a:spcAft>
              <a:tabLst>
                <a:tab pos="0" algn="l"/>
              </a:tabLst>
            </a:pPr>
            <a:r>
              <a:rPr lang="en-US" sz="1800" dirty="0">
                <a:solidFill>
                  <a:srgbClr val="0D0D0D"/>
                </a:solidFill>
                <a:effectLst/>
                <a:highlight>
                  <a:srgbClr val="FFFFFF"/>
                </a:highlight>
                <a:latin typeface="Times New Roman" panose="02020603050405020304" pitchFamily="18" charset="0"/>
                <a:ea typeface="Calibri" panose="020F0502020204030204" pitchFamily="34" charset="0"/>
                <a:cs typeface="Symbol" panose="05050102010706020507" pitchFamily="18" charset="2"/>
              </a:rPr>
              <a:t>Up until now, our grasp of reality is confined to bodily experiences, yet there remains a need to comprehend the conscious reality.</a:t>
            </a:r>
            <a:endParaRPr lang="en-US" sz="1800" dirty="0">
              <a:effectLst/>
              <a:latin typeface="Calibri" panose="020F0502020204030204" pitchFamily="34" charset="0"/>
              <a:ea typeface="Calibri" panose="020F0502020204030204" pitchFamily="34" charset="0"/>
              <a:cs typeface="Symbol" panose="05050102010706020507" pitchFamily="18" charset="2"/>
            </a:endParaRPr>
          </a:p>
        </p:txBody>
      </p:sp>
    </p:spTree>
    <p:extLst>
      <p:ext uri="{BB962C8B-B14F-4D97-AF65-F5344CB8AC3E}">
        <p14:creationId xmlns:p14="http://schemas.microsoft.com/office/powerpoint/2010/main" val="31412707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371600"/>
            <a:ext cx="12191999" cy="4571999"/>
          </a:xfrm>
        </p:spPr>
        <p:txBody>
          <a:bodyPr>
            <a:noAutofit/>
          </a:bodyPr>
          <a:lstStyle/>
          <a:p>
            <a:pPr marL="0" indent="0" algn="ctr">
              <a:buNone/>
            </a:pPr>
            <a:r>
              <a:rPr lang="en-US" sz="24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Insulation Wear and Load Capacity, </a:t>
            </a:r>
          </a:p>
          <a:p>
            <a:pPr algn="just">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Insulation wear refers to the degradation of the insulating materials within a transformer over time. </a:t>
            </a:r>
          </a:p>
          <a:p>
            <a:pPr algn="just">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Insulating materials are essential to prevent short circuits, ensure efficient energy transfer, and maintain transformer reliability.</a:t>
            </a:r>
          </a:p>
          <a:p>
            <a:pPr marL="0" indent="0" algn="just">
              <a:buNone/>
            </a:pPr>
            <a:r>
              <a:rPr lang="en-US" b="1" dirty="0">
                <a:latin typeface="Times New Roman" panose="02020603050405020304" pitchFamily="18" charset="0"/>
                <a:cs typeface="Times New Roman" panose="02020603050405020304" pitchFamily="18" charset="0"/>
              </a:rPr>
              <a:t>1. Causes of Insulation Wear</a:t>
            </a:r>
            <a:r>
              <a:rPr lang="en-US" dirty="0">
                <a:latin typeface="Times New Roman" panose="02020603050405020304" pitchFamily="18" charset="0"/>
                <a:cs typeface="Times New Roman" panose="02020603050405020304" pitchFamily="18" charset="0"/>
              </a:rPr>
              <a:t>:</a:t>
            </a:r>
          </a:p>
          <a:p>
            <a:pPr algn="just">
              <a:buFont typeface="Wingdings" panose="05000000000000000000" pitchFamily="2" charset="2"/>
              <a:buChar char="Ø"/>
            </a:pPr>
            <a:r>
              <a:rPr lang="en-US" b="1" dirty="0">
                <a:latin typeface="Times New Roman" panose="02020603050405020304" pitchFamily="18" charset="0"/>
                <a:cs typeface="Times New Roman" panose="02020603050405020304" pitchFamily="18" charset="0"/>
              </a:rPr>
              <a:t>Thermal Stress</a:t>
            </a:r>
            <a:r>
              <a:rPr lang="en-US" dirty="0">
                <a:latin typeface="Times New Roman" panose="02020603050405020304" pitchFamily="18" charset="0"/>
                <a:cs typeface="Times New Roman" panose="02020603050405020304" pitchFamily="18" charset="0"/>
              </a:rPr>
              <a:t>: High temperatures can accelerate the aging of insulation.</a:t>
            </a:r>
          </a:p>
          <a:p>
            <a:pPr algn="just">
              <a:buFont typeface="Wingdings" panose="05000000000000000000" pitchFamily="2" charset="2"/>
              <a:buChar char="Ø"/>
            </a:pPr>
            <a:r>
              <a:rPr lang="en-US" b="1" dirty="0">
                <a:latin typeface="Times New Roman" panose="02020603050405020304" pitchFamily="18" charset="0"/>
                <a:cs typeface="Times New Roman" panose="02020603050405020304" pitchFamily="18" charset="0"/>
              </a:rPr>
              <a:t>Electrical Stress</a:t>
            </a:r>
            <a:r>
              <a:rPr lang="en-US" dirty="0">
                <a:latin typeface="Times New Roman" panose="02020603050405020304" pitchFamily="18" charset="0"/>
                <a:cs typeface="Times New Roman" panose="02020603050405020304" pitchFamily="18" charset="0"/>
              </a:rPr>
              <a:t>: High voltage and current can cause dielectric breakdown.</a:t>
            </a:r>
          </a:p>
          <a:p>
            <a:pPr algn="just">
              <a:buFont typeface="Wingdings" panose="05000000000000000000" pitchFamily="2" charset="2"/>
              <a:buChar char="Ø"/>
            </a:pPr>
            <a:r>
              <a:rPr lang="en-US" b="1" dirty="0">
                <a:latin typeface="Times New Roman" panose="02020603050405020304" pitchFamily="18" charset="0"/>
                <a:cs typeface="Times New Roman" panose="02020603050405020304" pitchFamily="18" charset="0"/>
              </a:rPr>
              <a:t>Mechanical Stress</a:t>
            </a:r>
            <a:r>
              <a:rPr lang="en-US" dirty="0">
                <a:latin typeface="Times New Roman" panose="02020603050405020304" pitchFamily="18" charset="0"/>
                <a:cs typeface="Times New Roman" panose="02020603050405020304" pitchFamily="18" charset="0"/>
              </a:rPr>
              <a:t>: Vibrations and mechanical forces can cause physical damage.</a:t>
            </a:r>
          </a:p>
          <a:p>
            <a:pPr algn="just">
              <a:buFont typeface="Wingdings" panose="05000000000000000000" pitchFamily="2" charset="2"/>
              <a:buChar char="Ø"/>
            </a:pPr>
            <a:r>
              <a:rPr lang="en-US" b="1" dirty="0">
                <a:latin typeface="Times New Roman" panose="02020603050405020304" pitchFamily="18" charset="0"/>
                <a:cs typeface="Times New Roman" panose="02020603050405020304" pitchFamily="18" charset="0"/>
              </a:rPr>
              <a:t>Environmental Factors</a:t>
            </a:r>
            <a:r>
              <a:rPr lang="en-US" dirty="0">
                <a:latin typeface="Times New Roman" panose="02020603050405020304" pitchFamily="18" charset="0"/>
                <a:cs typeface="Times New Roman" panose="02020603050405020304" pitchFamily="18" charset="0"/>
              </a:rPr>
              <a:t>: Moisture, chemicals, and pollutants can degrade insulation.</a:t>
            </a:r>
          </a:p>
          <a:p>
            <a:pPr marL="0" indent="0" algn="just">
              <a:buNone/>
            </a:pPr>
            <a:endParaRPr lang="en-US" dirty="0">
              <a:solidFill>
                <a:schemeClr val="tx1"/>
              </a:solidFill>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pPr marR="0" lvl="0">
              <a:lnSpc>
                <a:spcPct val="115000"/>
              </a:lnSpc>
              <a:spcBef>
                <a:spcPts val="0"/>
              </a:spcBef>
              <a:spcAft>
                <a:spcPts val="0"/>
              </a:spcAft>
              <a:tabLst>
                <a:tab pos="0" algn="l"/>
              </a:tabLst>
            </a:pPr>
            <a:r>
              <a:rPr lang="en-US" sz="1800" dirty="0">
                <a:solidFill>
                  <a:srgbClr val="0D0D0D"/>
                </a:solidFill>
                <a:effectLst/>
                <a:highlight>
                  <a:srgbClr val="FFFFFF"/>
                </a:highlight>
                <a:latin typeface="Times New Roman" panose="02020603050405020304" pitchFamily="18" charset="0"/>
                <a:ea typeface="Calibri" panose="020F0502020204030204" pitchFamily="34" charset="0"/>
                <a:cs typeface="Symbol" panose="05050102010706020507" pitchFamily="18" charset="2"/>
              </a:rPr>
              <a:t>Up until now, our grasp of reality is confined to bodily experiences, yet there remains a need to comprehend the conscious reality.</a:t>
            </a:r>
            <a:endParaRPr lang="en-US" sz="1800" dirty="0">
              <a:effectLst/>
              <a:latin typeface="Calibri" panose="020F0502020204030204" pitchFamily="34" charset="0"/>
              <a:ea typeface="Calibri" panose="020F0502020204030204" pitchFamily="34" charset="0"/>
              <a:cs typeface="Symbol" panose="05050102010706020507" pitchFamily="18" charset="2"/>
            </a:endParaRPr>
          </a:p>
        </p:txBody>
      </p:sp>
    </p:spTree>
    <p:extLst>
      <p:ext uri="{BB962C8B-B14F-4D97-AF65-F5344CB8AC3E}">
        <p14:creationId xmlns:p14="http://schemas.microsoft.com/office/powerpoint/2010/main" val="314462240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371600"/>
            <a:ext cx="12191999" cy="4571999"/>
          </a:xfrm>
        </p:spPr>
        <p:txBody>
          <a:bodyPr>
            <a:noAutofit/>
          </a:bodyPr>
          <a:lstStyle/>
          <a:p>
            <a:pPr marL="0" indent="0" algn="just">
              <a:buNone/>
            </a:pPr>
            <a:r>
              <a:rPr lang="en-US" b="1" dirty="0">
                <a:latin typeface="Times New Roman" panose="02020603050405020304" pitchFamily="18" charset="0"/>
                <a:cs typeface="Times New Roman" panose="02020603050405020304" pitchFamily="18" charset="0"/>
              </a:rPr>
              <a:t>2. Effects</a:t>
            </a:r>
            <a:r>
              <a:rPr lang="en-US" dirty="0">
                <a:latin typeface="Times New Roman" panose="02020603050405020304" pitchFamily="18" charset="0"/>
                <a:cs typeface="Times New Roman" panose="02020603050405020304" pitchFamily="18" charset="0"/>
              </a:rPr>
              <a:t>:</a:t>
            </a:r>
          </a:p>
          <a:p>
            <a:pPr algn="just">
              <a:buFont typeface="Wingdings" panose="05000000000000000000" pitchFamily="2" charset="2"/>
              <a:buChar char="Ø"/>
            </a:pPr>
            <a:r>
              <a:rPr lang="en-US" b="1" dirty="0">
                <a:latin typeface="Times New Roman" panose="02020603050405020304" pitchFamily="18" charset="0"/>
                <a:cs typeface="Times New Roman" panose="02020603050405020304" pitchFamily="18" charset="0"/>
              </a:rPr>
              <a:t>Reduced Efficiency</a:t>
            </a:r>
            <a:r>
              <a:rPr lang="en-US" dirty="0">
                <a:latin typeface="Times New Roman" panose="02020603050405020304" pitchFamily="18" charset="0"/>
                <a:cs typeface="Times New Roman" panose="02020603050405020304" pitchFamily="18" charset="0"/>
              </a:rPr>
              <a:t>: Degraded insulation can increase energy losses.</a:t>
            </a:r>
          </a:p>
          <a:p>
            <a:pPr algn="just">
              <a:buFont typeface="Wingdings" panose="05000000000000000000" pitchFamily="2" charset="2"/>
              <a:buChar char="Ø"/>
            </a:pPr>
            <a:r>
              <a:rPr lang="en-US" b="1" dirty="0">
                <a:latin typeface="Times New Roman" panose="02020603050405020304" pitchFamily="18" charset="0"/>
                <a:cs typeface="Times New Roman" panose="02020603050405020304" pitchFamily="18" charset="0"/>
              </a:rPr>
              <a:t>Increased Risk of Failure</a:t>
            </a:r>
            <a:r>
              <a:rPr lang="en-US" dirty="0">
                <a:latin typeface="Times New Roman" panose="02020603050405020304" pitchFamily="18" charset="0"/>
                <a:cs typeface="Times New Roman" panose="02020603050405020304" pitchFamily="18" charset="0"/>
              </a:rPr>
              <a:t>: Insulation wear can lead to short circuits or transformer failure.</a:t>
            </a:r>
          </a:p>
          <a:p>
            <a:pPr algn="just">
              <a:buFont typeface="Wingdings" panose="05000000000000000000" pitchFamily="2" charset="2"/>
              <a:buChar char="Ø"/>
            </a:pPr>
            <a:r>
              <a:rPr lang="en-US" b="1" dirty="0">
                <a:latin typeface="Times New Roman" panose="02020603050405020304" pitchFamily="18" charset="0"/>
                <a:cs typeface="Times New Roman" panose="02020603050405020304" pitchFamily="18" charset="0"/>
              </a:rPr>
              <a:t>Maintenance and Downtime</a:t>
            </a:r>
            <a:r>
              <a:rPr lang="en-US" dirty="0">
                <a:latin typeface="Times New Roman" panose="02020603050405020304" pitchFamily="18" charset="0"/>
                <a:cs typeface="Times New Roman" panose="02020603050405020304" pitchFamily="18" charset="0"/>
              </a:rPr>
              <a:t>: Regular maintenance is needed to monitor and replace worn insulation.</a:t>
            </a:r>
          </a:p>
          <a:p>
            <a:pPr marL="0" indent="0" algn="just">
              <a:buNone/>
            </a:pPr>
            <a:r>
              <a:rPr lang="en-US" b="1" dirty="0">
                <a:latin typeface="Times New Roman" panose="02020603050405020304" pitchFamily="18" charset="0"/>
                <a:cs typeface="Times New Roman" panose="02020603050405020304" pitchFamily="18" charset="0"/>
              </a:rPr>
              <a:t>3. Monitoring and Mitigation</a:t>
            </a:r>
            <a:r>
              <a:rPr lang="en-US" dirty="0">
                <a:latin typeface="Times New Roman" panose="02020603050405020304" pitchFamily="18" charset="0"/>
                <a:cs typeface="Times New Roman" panose="02020603050405020304" pitchFamily="18" charset="0"/>
              </a:rPr>
              <a:t>:</a:t>
            </a:r>
          </a:p>
          <a:p>
            <a:pPr algn="just">
              <a:buFont typeface="Wingdings" panose="05000000000000000000" pitchFamily="2" charset="2"/>
              <a:buChar char="Ø"/>
            </a:pPr>
            <a:r>
              <a:rPr lang="en-US" b="1" dirty="0">
                <a:latin typeface="Times New Roman" panose="02020603050405020304" pitchFamily="18" charset="0"/>
                <a:cs typeface="Times New Roman" panose="02020603050405020304" pitchFamily="18" charset="0"/>
              </a:rPr>
              <a:t>Regular Testing</a:t>
            </a:r>
            <a:r>
              <a:rPr lang="en-US" dirty="0">
                <a:latin typeface="Times New Roman" panose="02020603050405020304" pitchFamily="18" charset="0"/>
                <a:cs typeface="Times New Roman" panose="02020603050405020304" pitchFamily="18" charset="0"/>
              </a:rPr>
              <a:t>: Conducting dielectric and insulation resistance tests.</a:t>
            </a:r>
          </a:p>
          <a:p>
            <a:pPr algn="just">
              <a:buFont typeface="Wingdings" panose="05000000000000000000" pitchFamily="2" charset="2"/>
              <a:buChar char="Ø"/>
            </a:pPr>
            <a:r>
              <a:rPr lang="en-US" b="1" dirty="0">
                <a:latin typeface="Times New Roman" panose="02020603050405020304" pitchFamily="18" charset="0"/>
                <a:cs typeface="Times New Roman" panose="02020603050405020304" pitchFamily="18" charset="0"/>
              </a:rPr>
              <a:t>Temperature Control</a:t>
            </a:r>
            <a:r>
              <a:rPr lang="en-US" dirty="0">
                <a:latin typeface="Times New Roman" panose="02020603050405020304" pitchFamily="18" charset="0"/>
                <a:cs typeface="Times New Roman" panose="02020603050405020304" pitchFamily="18" charset="0"/>
              </a:rPr>
              <a:t>: Using cooling systems to manage temperature.</a:t>
            </a:r>
          </a:p>
          <a:p>
            <a:pPr algn="just">
              <a:buFont typeface="Wingdings" panose="05000000000000000000" pitchFamily="2" charset="2"/>
              <a:buChar char="Ø"/>
            </a:pPr>
            <a:r>
              <a:rPr lang="en-US" b="1" dirty="0">
                <a:latin typeface="Times New Roman" panose="02020603050405020304" pitchFamily="18" charset="0"/>
                <a:cs typeface="Times New Roman" panose="02020603050405020304" pitchFamily="18" charset="0"/>
              </a:rPr>
              <a:t>Moisture Control</a:t>
            </a:r>
            <a:r>
              <a:rPr lang="en-US" dirty="0">
                <a:latin typeface="Times New Roman" panose="02020603050405020304" pitchFamily="18" charset="0"/>
                <a:cs typeface="Times New Roman" panose="02020603050405020304" pitchFamily="18" charset="0"/>
              </a:rPr>
              <a:t>: Employing dehumidifiers and maintaining dry conditions.</a:t>
            </a:r>
          </a:p>
          <a:p>
            <a:pPr algn="just">
              <a:buFont typeface="Wingdings" panose="05000000000000000000" pitchFamily="2" charset="2"/>
              <a:buChar char="Ø"/>
            </a:pPr>
            <a:r>
              <a:rPr lang="en-US" b="1" dirty="0">
                <a:latin typeface="Times New Roman" panose="02020603050405020304" pitchFamily="18" charset="0"/>
                <a:cs typeface="Times New Roman" panose="02020603050405020304" pitchFamily="18" charset="0"/>
              </a:rPr>
              <a:t>Material Upgrades</a:t>
            </a:r>
            <a:r>
              <a:rPr lang="en-US" dirty="0">
                <a:latin typeface="Times New Roman" panose="02020603050405020304" pitchFamily="18" charset="0"/>
                <a:cs typeface="Times New Roman" panose="02020603050405020304" pitchFamily="18" charset="0"/>
              </a:rPr>
              <a:t>: Using advanced insulating materials with better thermal and mechanical properties.</a:t>
            </a:r>
          </a:p>
          <a:p>
            <a:pPr marL="0" indent="0" algn="just">
              <a:buNone/>
            </a:pPr>
            <a:endParaRPr lang="en-US" dirty="0">
              <a:solidFill>
                <a:schemeClr val="tx1"/>
              </a:solidFill>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pPr marR="0" lvl="0">
              <a:lnSpc>
                <a:spcPct val="115000"/>
              </a:lnSpc>
              <a:spcBef>
                <a:spcPts val="0"/>
              </a:spcBef>
              <a:spcAft>
                <a:spcPts val="0"/>
              </a:spcAft>
              <a:tabLst>
                <a:tab pos="0" algn="l"/>
              </a:tabLst>
            </a:pPr>
            <a:r>
              <a:rPr lang="en-US" sz="1800" dirty="0">
                <a:solidFill>
                  <a:srgbClr val="0D0D0D"/>
                </a:solidFill>
                <a:effectLst/>
                <a:highlight>
                  <a:srgbClr val="FFFFFF"/>
                </a:highlight>
                <a:latin typeface="Times New Roman" panose="02020603050405020304" pitchFamily="18" charset="0"/>
                <a:ea typeface="Calibri" panose="020F0502020204030204" pitchFamily="34" charset="0"/>
                <a:cs typeface="Symbol" panose="05050102010706020507" pitchFamily="18" charset="2"/>
              </a:rPr>
              <a:t>Up until now, our grasp of reality is confined to bodily experiences, yet there remains a need to comprehend the conscious reality.</a:t>
            </a:r>
            <a:endParaRPr lang="en-US" sz="1800" dirty="0">
              <a:effectLst/>
              <a:latin typeface="Calibri" panose="020F0502020204030204" pitchFamily="34" charset="0"/>
              <a:ea typeface="Calibri" panose="020F0502020204030204" pitchFamily="34" charset="0"/>
              <a:cs typeface="Symbol" panose="05050102010706020507" pitchFamily="18" charset="2"/>
            </a:endParaRPr>
          </a:p>
        </p:txBody>
      </p:sp>
    </p:spTree>
    <p:extLst>
      <p:ext uri="{BB962C8B-B14F-4D97-AF65-F5344CB8AC3E}">
        <p14:creationId xmlns:p14="http://schemas.microsoft.com/office/powerpoint/2010/main" val="276860424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371600"/>
            <a:ext cx="12191999" cy="4571999"/>
          </a:xfrm>
        </p:spPr>
        <p:txBody>
          <a:bodyPr>
            <a:noAutofit/>
          </a:bodyPr>
          <a:lstStyle/>
          <a:p>
            <a:pPr marL="0" indent="0" algn="just">
              <a:buNone/>
            </a:pPr>
            <a:r>
              <a:rPr lang="en-US" sz="2800" dirty="0">
                <a:solidFill>
                  <a:srgbClr val="FF0000"/>
                </a:solidFill>
                <a:latin typeface="Times New Roman" panose="02020603050405020304" pitchFamily="18" charset="0"/>
                <a:cs typeface="Times New Roman" panose="02020603050405020304" pitchFamily="18" charset="0"/>
              </a:rPr>
              <a:t>Load Capacity of Transformers</a:t>
            </a:r>
          </a:p>
          <a:p>
            <a:pPr algn="just">
              <a:buFont typeface="Wingdings" panose="05000000000000000000" pitchFamily="2" charset="2"/>
              <a:buChar char="Ø"/>
            </a:pPr>
            <a:r>
              <a:rPr lang="en-US" sz="2800" dirty="0">
                <a:latin typeface="Times New Roman" panose="02020603050405020304" pitchFamily="18" charset="0"/>
                <a:cs typeface="Times New Roman" panose="02020603050405020304" pitchFamily="18" charset="0"/>
              </a:rPr>
              <a:t>Load capacity refers to the maximum electrical load a transformer can handle without exceeding its thermal limits or compromising its operational integrity.</a:t>
            </a:r>
          </a:p>
          <a:p>
            <a:pPr marL="0" indent="0" algn="just">
              <a:buNone/>
            </a:pPr>
            <a:r>
              <a:rPr lang="en-US" sz="2800" b="1" dirty="0">
                <a:latin typeface="Times New Roman" panose="02020603050405020304" pitchFamily="18" charset="0"/>
                <a:cs typeface="Times New Roman" panose="02020603050405020304" pitchFamily="18" charset="0"/>
              </a:rPr>
              <a:t>1. Calculation of Load Capacity</a:t>
            </a:r>
            <a:r>
              <a:rPr lang="en-US" sz="2800" dirty="0">
                <a:latin typeface="Times New Roman" panose="02020603050405020304" pitchFamily="18" charset="0"/>
                <a:cs typeface="Times New Roman" panose="02020603050405020304" pitchFamily="18" charset="0"/>
              </a:rPr>
              <a:t>:</a:t>
            </a:r>
          </a:p>
          <a:p>
            <a:pPr algn="just">
              <a:buFont typeface="Wingdings" panose="05000000000000000000" pitchFamily="2" charset="2"/>
              <a:buChar char="Ø"/>
            </a:pPr>
            <a:r>
              <a:rPr lang="en-US" sz="2800" b="1" dirty="0">
                <a:latin typeface="Times New Roman" panose="02020603050405020304" pitchFamily="18" charset="0"/>
                <a:cs typeface="Times New Roman" panose="02020603050405020304" pitchFamily="18" charset="0"/>
              </a:rPr>
              <a:t>Nameplate Rating</a:t>
            </a:r>
            <a:r>
              <a:rPr lang="en-US" sz="2800" dirty="0">
                <a:latin typeface="Times New Roman" panose="02020603050405020304" pitchFamily="18" charset="0"/>
                <a:cs typeface="Times New Roman" panose="02020603050405020304" pitchFamily="18" charset="0"/>
              </a:rPr>
              <a:t>: Provided by the manufacturer, indicating the maximum load under standard conditions.</a:t>
            </a:r>
          </a:p>
          <a:p>
            <a:pPr algn="just">
              <a:buFont typeface="Wingdings" panose="05000000000000000000" pitchFamily="2" charset="2"/>
              <a:buChar char="Ø"/>
            </a:pPr>
            <a:r>
              <a:rPr lang="en-US" sz="2800" b="1" dirty="0">
                <a:latin typeface="Times New Roman" panose="02020603050405020304" pitchFamily="18" charset="0"/>
                <a:cs typeface="Times New Roman" panose="02020603050405020304" pitchFamily="18" charset="0"/>
              </a:rPr>
              <a:t>Thermal Limits</a:t>
            </a:r>
            <a:r>
              <a:rPr lang="en-US" sz="2800" dirty="0">
                <a:latin typeface="Times New Roman" panose="02020603050405020304" pitchFamily="18" charset="0"/>
                <a:cs typeface="Times New Roman" panose="02020603050405020304" pitchFamily="18" charset="0"/>
              </a:rPr>
              <a:t>: Based on the maximum allowable temperature rise.</a:t>
            </a:r>
          </a:p>
          <a:p>
            <a:pPr algn="just">
              <a:buFont typeface="Wingdings" panose="05000000000000000000" pitchFamily="2" charset="2"/>
              <a:buChar char="Ø"/>
            </a:pPr>
            <a:r>
              <a:rPr lang="en-US" sz="2800" b="1" dirty="0">
                <a:latin typeface="Times New Roman" panose="02020603050405020304" pitchFamily="18" charset="0"/>
                <a:cs typeface="Times New Roman" panose="02020603050405020304" pitchFamily="18" charset="0"/>
              </a:rPr>
              <a:t>Load Profile Analysis</a:t>
            </a:r>
            <a:r>
              <a:rPr lang="en-US" sz="2800" dirty="0">
                <a:latin typeface="Times New Roman" panose="02020603050405020304" pitchFamily="18" charset="0"/>
                <a:cs typeface="Times New Roman" panose="02020603050405020304" pitchFamily="18" charset="0"/>
              </a:rPr>
              <a:t>: Evaluating the typical load variations and peak loads.</a:t>
            </a:r>
          </a:p>
          <a:p>
            <a:pPr algn="just">
              <a:buFont typeface="Wingdings" panose="05000000000000000000" pitchFamily="2" charset="2"/>
              <a:buChar char="Ø"/>
            </a:pPr>
            <a:endParaRPr lang="en-US" dirty="0">
              <a:solidFill>
                <a:schemeClr val="tx1"/>
              </a:solidFill>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pPr marR="0" lvl="0">
              <a:lnSpc>
                <a:spcPct val="115000"/>
              </a:lnSpc>
              <a:spcBef>
                <a:spcPts val="0"/>
              </a:spcBef>
              <a:spcAft>
                <a:spcPts val="0"/>
              </a:spcAft>
              <a:tabLst>
                <a:tab pos="0" algn="l"/>
              </a:tabLst>
            </a:pPr>
            <a:r>
              <a:rPr lang="en-US" sz="1800" dirty="0">
                <a:solidFill>
                  <a:srgbClr val="0D0D0D"/>
                </a:solidFill>
                <a:effectLst/>
                <a:highlight>
                  <a:srgbClr val="FFFFFF"/>
                </a:highlight>
                <a:latin typeface="Times New Roman" panose="02020603050405020304" pitchFamily="18" charset="0"/>
                <a:ea typeface="Calibri" panose="020F0502020204030204" pitchFamily="34" charset="0"/>
                <a:cs typeface="Symbol" panose="05050102010706020507" pitchFamily="18" charset="2"/>
              </a:rPr>
              <a:t>Up until now, our grasp of reality is confined to bodily experiences, yet there remains a need to comprehend the conscious reality.</a:t>
            </a:r>
            <a:endParaRPr lang="en-US" sz="1800" dirty="0">
              <a:effectLst/>
              <a:latin typeface="Calibri" panose="020F0502020204030204" pitchFamily="34" charset="0"/>
              <a:ea typeface="Calibri" panose="020F0502020204030204" pitchFamily="34" charset="0"/>
              <a:cs typeface="Symbol" panose="05050102010706020507" pitchFamily="18" charset="2"/>
            </a:endParaRPr>
          </a:p>
        </p:txBody>
      </p:sp>
    </p:spTree>
    <p:extLst>
      <p:ext uri="{BB962C8B-B14F-4D97-AF65-F5344CB8AC3E}">
        <p14:creationId xmlns:p14="http://schemas.microsoft.com/office/powerpoint/2010/main" val="21106423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371600"/>
            <a:ext cx="12191999" cy="4571999"/>
          </a:xfrm>
        </p:spPr>
        <p:txBody>
          <a:bodyPr>
            <a:noAutofit/>
          </a:bodyPr>
          <a:lstStyle/>
          <a:p>
            <a:pPr marL="0" indent="0">
              <a:buNone/>
            </a:pPr>
            <a:r>
              <a:rPr lang="en-US" sz="2000" b="1" dirty="0">
                <a:latin typeface="Times New Roman" panose="02020603050405020304" pitchFamily="18" charset="0"/>
                <a:cs typeface="Times New Roman" panose="02020603050405020304" pitchFamily="18" charset="0"/>
              </a:rPr>
              <a:t>2</a:t>
            </a:r>
            <a:r>
              <a:rPr lang="en-US" b="1" dirty="0">
                <a:latin typeface="Times New Roman" panose="02020603050405020304" pitchFamily="18" charset="0"/>
                <a:cs typeface="Times New Roman" panose="02020603050405020304" pitchFamily="18" charset="0"/>
              </a:rPr>
              <a:t>. Impact of Exceeding Load Capacity</a:t>
            </a:r>
            <a:r>
              <a:rPr lang="en-US" dirty="0">
                <a:latin typeface="Times New Roman" panose="02020603050405020304" pitchFamily="18" charset="0"/>
                <a:cs typeface="Times New Roman" panose="02020603050405020304" pitchFamily="18" charset="0"/>
              </a:rPr>
              <a:t>:</a:t>
            </a:r>
          </a:p>
          <a:p>
            <a:pPr>
              <a:buFont typeface="Wingdings" panose="05000000000000000000" pitchFamily="2" charset="2"/>
              <a:buChar char="Ø"/>
            </a:pPr>
            <a:r>
              <a:rPr lang="en-US" b="1" dirty="0">
                <a:latin typeface="Times New Roman" panose="02020603050405020304" pitchFamily="18" charset="0"/>
                <a:cs typeface="Times New Roman" panose="02020603050405020304" pitchFamily="18" charset="0"/>
              </a:rPr>
              <a:t>Overheating</a:t>
            </a:r>
            <a:r>
              <a:rPr lang="en-US" dirty="0">
                <a:latin typeface="Times New Roman" panose="02020603050405020304" pitchFamily="18" charset="0"/>
                <a:cs typeface="Times New Roman" panose="02020603050405020304" pitchFamily="18" charset="0"/>
              </a:rPr>
              <a:t>: Can lead to accelerated insulation wear and potential failure.</a:t>
            </a:r>
          </a:p>
          <a:p>
            <a:pPr>
              <a:buFont typeface="Wingdings" panose="05000000000000000000" pitchFamily="2" charset="2"/>
              <a:buChar char="Ø"/>
            </a:pPr>
            <a:r>
              <a:rPr lang="en-US" b="1" dirty="0">
                <a:latin typeface="Times New Roman" panose="02020603050405020304" pitchFamily="18" charset="0"/>
                <a:cs typeface="Times New Roman" panose="02020603050405020304" pitchFamily="18" charset="0"/>
              </a:rPr>
              <a:t>Efficiency Loss</a:t>
            </a:r>
            <a:r>
              <a:rPr lang="en-US" dirty="0">
                <a:latin typeface="Times New Roman" panose="02020603050405020304" pitchFamily="18" charset="0"/>
                <a:cs typeface="Times New Roman" panose="02020603050405020304" pitchFamily="18" charset="0"/>
              </a:rPr>
              <a:t>: Higher losses and reduced efficiency.</a:t>
            </a:r>
          </a:p>
          <a:p>
            <a:pPr>
              <a:buFont typeface="Wingdings" panose="05000000000000000000" pitchFamily="2" charset="2"/>
              <a:buChar char="Ø"/>
            </a:pPr>
            <a:r>
              <a:rPr lang="en-US" b="1" dirty="0">
                <a:latin typeface="Times New Roman" panose="02020603050405020304" pitchFamily="18" charset="0"/>
                <a:cs typeface="Times New Roman" panose="02020603050405020304" pitchFamily="18" charset="0"/>
              </a:rPr>
              <a:t>Shortened Lifespan</a:t>
            </a:r>
            <a:r>
              <a:rPr lang="en-US" dirty="0">
                <a:latin typeface="Times New Roman" panose="02020603050405020304" pitchFamily="18" charset="0"/>
                <a:cs typeface="Times New Roman" panose="02020603050405020304" pitchFamily="18" charset="0"/>
              </a:rPr>
              <a:t>: Increased wear and tear on transformer components.</a:t>
            </a:r>
          </a:p>
          <a:p>
            <a:pPr>
              <a:buFont typeface="Wingdings" panose="05000000000000000000" pitchFamily="2" charset="2"/>
              <a:buChar char="Ø"/>
            </a:pPr>
            <a:endParaRPr lang="en-US" dirty="0">
              <a:latin typeface="Times New Roman" panose="02020603050405020304" pitchFamily="18" charset="0"/>
              <a:cs typeface="Times New Roman" panose="02020603050405020304" pitchFamily="18" charset="0"/>
            </a:endParaRPr>
          </a:p>
          <a:p>
            <a:pPr marL="0" indent="0">
              <a:buNone/>
            </a:pPr>
            <a:r>
              <a:rPr lang="en-US" b="1" dirty="0">
                <a:latin typeface="Times New Roman" panose="02020603050405020304" pitchFamily="18" charset="0"/>
                <a:cs typeface="Times New Roman" panose="02020603050405020304" pitchFamily="18" charset="0"/>
              </a:rPr>
              <a:t>3. Management Strategies</a:t>
            </a:r>
            <a:r>
              <a:rPr lang="en-US" dirty="0">
                <a:latin typeface="Times New Roman" panose="02020603050405020304" pitchFamily="18" charset="0"/>
                <a:cs typeface="Times New Roman" panose="02020603050405020304" pitchFamily="18" charset="0"/>
              </a:rPr>
              <a:t>:</a:t>
            </a:r>
          </a:p>
          <a:p>
            <a:pPr>
              <a:buFont typeface="Wingdings" panose="05000000000000000000" pitchFamily="2" charset="2"/>
              <a:buChar char="Ø"/>
            </a:pPr>
            <a:r>
              <a:rPr lang="en-US" b="1" dirty="0">
                <a:latin typeface="Times New Roman" panose="02020603050405020304" pitchFamily="18" charset="0"/>
                <a:cs typeface="Times New Roman" panose="02020603050405020304" pitchFamily="18" charset="0"/>
              </a:rPr>
              <a:t>Load Balancing</a:t>
            </a:r>
            <a:r>
              <a:rPr lang="en-US" dirty="0">
                <a:latin typeface="Times New Roman" panose="02020603050405020304" pitchFamily="18" charset="0"/>
                <a:cs typeface="Times New Roman" panose="02020603050405020304" pitchFamily="18" charset="0"/>
              </a:rPr>
              <a:t>: Distributing load evenly across multiple transformers.</a:t>
            </a:r>
          </a:p>
          <a:p>
            <a:pPr>
              <a:buFont typeface="Wingdings" panose="05000000000000000000" pitchFamily="2" charset="2"/>
              <a:buChar char="Ø"/>
            </a:pPr>
            <a:r>
              <a:rPr lang="en-US" b="1" dirty="0">
                <a:latin typeface="Times New Roman" panose="02020603050405020304" pitchFamily="18" charset="0"/>
                <a:cs typeface="Times New Roman" panose="02020603050405020304" pitchFamily="18" charset="0"/>
              </a:rPr>
              <a:t>Capacity Upgrades</a:t>
            </a:r>
            <a:r>
              <a:rPr lang="en-US" dirty="0">
                <a:latin typeface="Times New Roman" panose="02020603050405020304" pitchFamily="18" charset="0"/>
                <a:cs typeface="Times New Roman" panose="02020603050405020304" pitchFamily="18" charset="0"/>
              </a:rPr>
              <a:t>: Installing transformers with higher capacity if necessary.</a:t>
            </a:r>
          </a:p>
          <a:p>
            <a:pPr>
              <a:buFont typeface="Wingdings" panose="05000000000000000000" pitchFamily="2" charset="2"/>
              <a:buChar char="Ø"/>
            </a:pPr>
            <a:r>
              <a:rPr lang="en-US" b="1" dirty="0">
                <a:latin typeface="Times New Roman" panose="02020603050405020304" pitchFamily="18" charset="0"/>
                <a:cs typeface="Times New Roman" panose="02020603050405020304" pitchFamily="18" charset="0"/>
              </a:rPr>
              <a:t>Real-time Monitoring</a:t>
            </a:r>
            <a:r>
              <a:rPr lang="en-US" dirty="0">
                <a:latin typeface="Times New Roman" panose="02020603050405020304" pitchFamily="18" charset="0"/>
                <a:cs typeface="Times New Roman" panose="02020603050405020304" pitchFamily="18" charset="0"/>
              </a:rPr>
              <a:t>: Using sensors and IoT devices to monitor load and temperature in real-time.</a:t>
            </a:r>
          </a:p>
          <a:p>
            <a:pPr marL="0" indent="0" algn="just">
              <a:buNone/>
            </a:pPr>
            <a:endParaRPr lang="en-US" dirty="0">
              <a:solidFill>
                <a:schemeClr val="tx1"/>
              </a:solidFill>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pPr marR="0" lvl="0">
              <a:lnSpc>
                <a:spcPct val="115000"/>
              </a:lnSpc>
              <a:spcBef>
                <a:spcPts val="0"/>
              </a:spcBef>
              <a:spcAft>
                <a:spcPts val="0"/>
              </a:spcAft>
              <a:tabLst>
                <a:tab pos="0" algn="l"/>
              </a:tabLst>
            </a:pPr>
            <a:r>
              <a:rPr lang="en-US" sz="1800" dirty="0">
                <a:solidFill>
                  <a:srgbClr val="0D0D0D"/>
                </a:solidFill>
                <a:effectLst/>
                <a:highlight>
                  <a:srgbClr val="FFFFFF"/>
                </a:highlight>
                <a:latin typeface="Times New Roman" panose="02020603050405020304" pitchFamily="18" charset="0"/>
                <a:ea typeface="Calibri" panose="020F0502020204030204" pitchFamily="34" charset="0"/>
                <a:cs typeface="Symbol" panose="05050102010706020507" pitchFamily="18" charset="2"/>
              </a:rPr>
              <a:t>Up until now, our grasp of reality is confined to bodily experiences, yet there remains a need to comprehend the conscious reality.</a:t>
            </a:r>
            <a:endParaRPr lang="en-US" sz="1800" dirty="0">
              <a:effectLst/>
              <a:latin typeface="Calibri" panose="020F0502020204030204" pitchFamily="34" charset="0"/>
              <a:ea typeface="Calibri" panose="020F0502020204030204" pitchFamily="34" charset="0"/>
              <a:cs typeface="Symbol" panose="05050102010706020507" pitchFamily="18" charset="2"/>
            </a:endParaRPr>
          </a:p>
        </p:txBody>
      </p:sp>
    </p:spTree>
    <p:extLst>
      <p:ext uri="{BB962C8B-B14F-4D97-AF65-F5344CB8AC3E}">
        <p14:creationId xmlns:p14="http://schemas.microsoft.com/office/powerpoint/2010/main" val="12166489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371600"/>
            <a:ext cx="12191999" cy="4571999"/>
          </a:xfrm>
        </p:spPr>
        <p:txBody>
          <a:bodyPr>
            <a:noAutofit/>
          </a:bodyPr>
          <a:lstStyle/>
          <a:p>
            <a:pPr marR="0" algn="ctr">
              <a:lnSpc>
                <a:spcPct val="115000"/>
              </a:lnSpc>
              <a:spcBef>
                <a:spcPts val="0"/>
              </a:spcBef>
              <a:spcAft>
                <a:spcPts val="1000"/>
              </a:spcAft>
              <a:buAutoNum type="arabicPeriod"/>
            </a:pPr>
            <a:r>
              <a:rPr lang="en-US"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Insulation Classes</a:t>
            </a:r>
            <a:r>
              <a:rPr lang="en-US"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Cooling Systems, Thermal performance of transformers: heating at constant load, heating under variable load, insulation wear and load capacity, overload; </a:t>
            </a:r>
            <a:endParaRPr lang="en-US" b="1" dirty="0">
              <a:solidFill>
                <a:schemeClr val="tx1"/>
              </a:solidFill>
              <a:latin typeface="Times New Roman" panose="02020603050405020304" pitchFamily="18" charset="0"/>
              <a:ea typeface="Calibri" panose="020F0502020204030204" pitchFamily="34" charset="0"/>
              <a:cs typeface="Times New Roman" panose="02020603050405020304" pitchFamily="18" charset="0"/>
            </a:endParaRPr>
          </a:p>
          <a:p>
            <a:pPr marL="0" indent="0" algn="just">
              <a:buNone/>
            </a:pPr>
            <a:r>
              <a:rPr lang="en-GB" sz="2200" b="1" dirty="0">
                <a:solidFill>
                  <a:schemeClr val="tx1"/>
                </a:solidFill>
                <a:latin typeface="Times New Roman" panose="02020603050405020304" pitchFamily="18" charset="0"/>
                <a:cs typeface="Times New Roman" panose="02020603050405020304" pitchFamily="18" charset="0"/>
              </a:rPr>
              <a:t>Why insulation is used in electrical system?</a:t>
            </a:r>
          </a:p>
          <a:p>
            <a:pPr marL="457200" indent="-457200" algn="just">
              <a:buFont typeface="Wingdings" panose="05000000000000000000" pitchFamily="2" charset="2"/>
              <a:buChar char="Ø"/>
            </a:pPr>
            <a:r>
              <a:rPr lang="en-GB" sz="2200" b="1" dirty="0">
                <a:solidFill>
                  <a:schemeClr val="tx1"/>
                </a:solidFill>
                <a:latin typeface="Times New Roman" panose="02020603050405020304" pitchFamily="18" charset="0"/>
                <a:cs typeface="Times New Roman" panose="02020603050405020304" pitchFamily="18" charset="0"/>
              </a:rPr>
              <a:t>To achieve the intended direction of current.</a:t>
            </a:r>
          </a:p>
          <a:p>
            <a:pPr marL="457200" indent="-457200" algn="just">
              <a:buFont typeface="Wingdings" panose="05000000000000000000" pitchFamily="2" charset="2"/>
              <a:buChar char="v"/>
            </a:pPr>
            <a:r>
              <a:rPr lang="en-GB" sz="2200" dirty="0">
                <a:latin typeface="Times New Roman" panose="02020603050405020304" pitchFamily="18" charset="0"/>
                <a:cs typeface="Times New Roman" panose="02020603050405020304" pitchFamily="18" charset="0"/>
              </a:rPr>
              <a:t> </a:t>
            </a:r>
            <a:r>
              <a:rPr lang="en-GB" sz="2200" dirty="0">
                <a:solidFill>
                  <a:schemeClr val="tx1"/>
                </a:solidFill>
                <a:latin typeface="Times New Roman" panose="02020603050405020304" pitchFamily="18" charset="0"/>
                <a:cs typeface="Times New Roman" panose="02020603050405020304" pitchFamily="18" charset="0"/>
              </a:rPr>
              <a:t>An insulating materials should have following properties: </a:t>
            </a:r>
          </a:p>
          <a:p>
            <a:pPr marL="514350" indent="-514350" algn="just">
              <a:buAutoNum type="arabicPeriod"/>
            </a:pPr>
            <a:r>
              <a:rPr lang="en-GB" sz="2200" dirty="0">
                <a:solidFill>
                  <a:schemeClr val="tx1"/>
                </a:solidFill>
                <a:latin typeface="Times New Roman" panose="02020603050405020304" pitchFamily="18" charset="0"/>
                <a:cs typeface="Times New Roman" panose="02020603050405020304" pitchFamily="18" charset="0"/>
              </a:rPr>
              <a:t>high resistivity, </a:t>
            </a:r>
          </a:p>
          <a:p>
            <a:pPr marL="514350" indent="-514350" algn="just">
              <a:buAutoNum type="arabicPeriod"/>
            </a:pPr>
            <a:r>
              <a:rPr lang="en-GB" sz="2200" dirty="0">
                <a:solidFill>
                  <a:schemeClr val="tx1"/>
                </a:solidFill>
                <a:latin typeface="Times New Roman" panose="02020603050405020304" pitchFamily="18" charset="0"/>
                <a:cs typeface="Times New Roman" panose="02020603050405020304" pitchFamily="18" charset="0"/>
              </a:rPr>
              <a:t>high dielectric strength, </a:t>
            </a:r>
          </a:p>
          <a:p>
            <a:pPr marL="514350" indent="-514350" algn="just">
              <a:buAutoNum type="arabicPeriod"/>
            </a:pPr>
            <a:r>
              <a:rPr lang="en-GB" sz="2200" dirty="0">
                <a:solidFill>
                  <a:schemeClr val="tx1"/>
                </a:solidFill>
                <a:latin typeface="Times New Roman" panose="02020603050405020304" pitchFamily="18" charset="0"/>
                <a:cs typeface="Times New Roman" panose="02020603050405020304" pitchFamily="18" charset="0"/>
              </a:rPr>
              <a:t>low dielectric loss, </a:t>
            </a:r>
          </a:p>
          <a:p>
            <a:pPr marL="514350" indent="-514350" algn="just">
              <a:buAutoNum type="arabicPeriod"/>
            </a:pPr>
            <a:r>
              <a:rPr lang="en-GB" sz="2200" dirty="0">
                <a:solidFill>
                  <a:schemeClr val="tx1"/>
                </a:solidFill>
                <a:latin typeface="Times New Roman" panose="02020603050405020304" pitchFamily="18" charset="0"/>
                <a:cs typeface="Times New Roman" panose="02020603050405020304" pitchFamily="18" charset="0"/>
              </a:rPr>
              <a:t>withstand heat, </a:t>
            </a:r>
          </a:p>
          <a:p>
            <a:pPr marL="514350" indent="-514350" algn="just">
              <a:buAutoNum type="arabicPeriod"/>
            </a:pPr>
            <a:r>
              <a:rPr lang="en-GB" sz="2200" dirty="0">
                <a:solidFill>
                  <a:schemeClr val="tx1"/>
                </a:solidFill>
                <a:latin typeface="Times New Roman" panose="02020603050405020304" pitchFamily="18" charset="0"/>
                <a:cs typeface="Times New Roman" panose="02020603050405020304" pitchFamily="18" charset="0"/>
              </a:rPr>
              <a:t>sufficient mechanical strength to withstand strong vibration of machine, and </a:t>
            </a:r>
          </a:p>
          <a:p>
            <a:pPr marL="514350" indent="-514350" algn="just">
              <a:buAutoNum type="arabicPeriod"/>
            </a:pPr>
            <a:r>
              <a:rPr lang="en-GB" sz="2200" dirty="0">
                <a:solidFill>
                  <a:schemeClr val="tx1"/>
                </a:solidFill>
                <a:latin typeface="Times New Roman" panose="02020603050405020304" pitchFamily="18" charset="0"/>
                <a:cs typeface="Times New Roman" panose="02020603050405020304" pitchFamily="18" charset="0"/>
              </a:rPr>
              <a:t>Should be non-hygroscopic in nature.</a:t>
            </a:r>
          </a:p>
          <a:p>
            <a:pPr marL="0" marR="0" indent="0">
              <a:lnSpc>
                <a:spcPct val="115000"/>
              </a:lnSpc>
              <a:spcBef>
                <a:spcPts val="0"/>
              </a:spcBef>
              <a:spcAft>
                <a:spcPts val="1000"/>
              </a:spcAft>
              <a:buNone/>
            </a:pPr>
            <a:endParaRPr lang="en-US" dirty="0">
              <a:effectLst/>
              <a:latin typeface="Calibri" panose="020F0502020204030204" pitchFamily="34" charset="0"/>
              <a:ea typeface="Calibri" panose="020F0502020204030204" pitchFamily="34" charset="0"/>
            </a:endParaRPr>
          </a:p>
          <a:p>
            <a:pPr marL="0" indent="0" algn="just">
              <a:buNone/>
            </a:pPr>
            <a:r>
              <a:rPr lang="en-US" b="1" dirty="0">
                <a:effectLst/>
                <a:latin typeface="Times New Roman" panose="02020603050405020304" pitchFamily="18" charset="0"/>
                <a:ea typeface="Times New Roman" panose="02020603050405020304" pitchFamily="18" charset="0"/>
                <a:cs typeface="Times New Roman" panose="02020603050405020304" pitchFamily="18" charset="0"/>
              </a:rPr>
              <a:t> </a:t>
            </a:r>
          </a:p>
          <a:p>
            <a:pPr marL="0" indent="0" algn="just">
              <a:buNone/>
            </a:pPr>
            <a:endParaRPr lang="en-US" dirty="0">
              <a:effectLst/>
              <a:latin typeface="Calibri" panose="020F0502020204030204" pitchFamily="34" charset="0"/>
              <a:ea typeface="Calibri" panose="020F0502020204030204" pitchFamily="34" charset="0"/>
            </a:endParaRPr>
          </a:p>
          <a:p>
            <a:pPr marL="0" indent="0">
              <a:buNone/>
            </a:pPr>
            <a:endParaRPr lang="en-NP" dirty="0"/>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pPr marR="0" lvl="0">
              <a:lnSpc>
                <a:spcPct val="115000"/>
              </a:lnSpc>
              <a:spcBef>
                <a:spcPts val="0"/>
              </a:spcBef>
              <a:spcAft>
                <a:spcPts val="0"/>
              </a:spcAft>
              <a:tabLst>
                <a:tab pos="0" algn="l"/>
              </a:tabLst>
            </a:pPr>
            <a:r>
              <a:rPr lang="en-US" sz="1800" dirty="0">
                <a:solidFill>
                  <a:srgbClr val="0D0D0D"/>
                </a:solidFill>
                <a:effectLst/>
                <a:highlight>
                  <a:srgbClr val="FFFFFF"/>
                </a:highlight>
                <a:latin typeface="Times New Roman" panose="02020603050405020304" pitchFamily="18" charset="0"/>
                <a:ea typeface="Calibri" panose="020F0502020204030204" pitchFamily="34" charset="0"/>
                <a:cs typeface="Symbol" panose="05050102010706020507" pitchFamily="18" charset="2"/>
              </a:rPr>
              <a:t>Up until now, our grasp of reality is confined to bodily experiences, yet there remains a need to comprehend the conscious reality.</a:t>
            </a:r>
            <a:endParaRPr lang="en-US" sz="1800" dirty="0">
              <a:effectLst/>
              <a:latin typeface="Calibri" panose="020F0502020204030204" pitchFamily="34" charset="0"/>
              <a:ea typeface="Calibri" panose="020F0502020204030204" pitchFamily="34" charset="0"/>
              <a:cs typeface="Symbol" panose="05050102010706020507" pitchFamily="18" charset="2"/>
            </a:endParaRPr>
          </a:p>
        </p:txBody>
      </p:sp>
    </p:spTree>
    <p:extLst>
      <p:ext uri="{BB962C8B-B14F-4D97-AF65-F5344CB8AC3E}">
        <p14:creationId xmlns:p14="http://schemas.microsoft.com/office/powerpoint/2010/main" val="69043621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371600"/>
                <a:ext cx="6629400" cy="4571999"/>
              </a:xfrm>
            </p:spPr>
            <p:txBody>
              <a:bodyPr>
                <a:noAutofit/>
              </a:bodyPr>
              <a:lstStyle/>
              <a:p>
                <a:pPr algn="just">
                  <a:buFont typeface="Wingdings" panose="05000000000000000000" pitchFamily="2" charset="2"/>
                  <a:buChar char="Ø"/>
                </a:pPr>
                <a:r>
                  <a:rPr lang="en-US" sz="2100" b="0" i="0" u="none" strike="noStrike" baseline="0" dirty="0">
                    <a:solidFill>
                      <a:srgbClr val="322B5F"/>
                    </a:solidFill>
                    <a:latin typeface="Times New Roman" panose="02020603050405020304" pitchFamily="18" charset="0"/>
                    <a:cs typeface="Times New Roman" panose="02020603050405020304" pitchFamily="18" charset="0"/>
                  </a:rPr>
                  <a:t>Transformer rated power (</a:t>
                </a:r>
                <a14:m>
                  <m:oMath xmlns:m="http://schemas.openxmlformats.org/officeDocument/2006/math">
                    <m:sSub>
                      <m:sSubPr>
                        <m:ctrlPr>
                          <a:rPr lang="en-US" sz="2100" b="0" i="1" u="none" strike="noStrike" baseline="0" smtClean="0">
                            <a:solidFill>
                              <a:srgbClr val="322B5F"/>
                            </a:solidFill>
                            <a:latin typeface="Cambria Math" panose="02040503050406030204" pitchFamily="18" charset="0"/>
                            <a:cs typeface="Times New Roman" panose="02020603050405020304" pitchFamily="18" charset="0"/>
                          </a:rPr>
                        </m:ctrlPr>
                      </m:sSubPr>
                      <m:e>
                        <m:r>
                          <a:rPr lang="en-US" sz="2100" b="0" i="1" u="none" strike="noStrike" baseline="0" smtClean="0">
                            <a:solidFill>
                              <a:srgbClr val="322B5F"/>
                            </a:solidFill>
                            <a:latin typeface="Cambria Math" panose="02040503050406030204" pitchFamily="18" charset="0"/>
                            <a:cs typeface="Times New Roman" panose="02020603050405020304" pitchFamily="18" charset="0"/>
                          </a:rPr>
                          <m:t>𝑆</m:t>
                        </m:r>
                      </m:e>
                      <m:sub>
                        <m:r>
                          <a:rPr lang="en-US" sz="2100" b="0" i="1" u="none" strike="noStrike" baseline="0" smtClean="0">
                            <a:solidFill>
                              <a:srgbClr val="322B5F"/>
                            </a:solidFill>
                            <a:latin typeface="Cambria Math" panose="02040503050406030204" pitchFamily="18" charset="0"/>
                            <a:cs typeface="Times New Roman" panose="02020603050405020304" pitchFamily="18" charset="0"/>
                          </a:rPr>
                          <m:t>𝑛</m:t>
                        </m:r>
                      </m:sub>
                    </m:sSub>
                  </m:oMath>
                </a14:m>
                <a:r>
                  <a:rPr lang="en-US" sz="2100" b="0" i="0" u="none" strike="noStrike" baseline="0" dirty="0">
                    <a:solidFill>
                      <a:srgbClr val="322B5F"/>
                    </a:solidFill>
                    <a:latin typeface="Times New Roman" panose="02020603050405020304" pitchFamily="18" charset="0"/>
                    <a:cs typeface="Times New Roman" panose="02020603050405020304" pitchFamily="18" charset="0"/>
                  </a:rPr>
                  <a:t> ) refers to the apparent power with which the transformer can operate without interruption under nominal parameters throughout its designated operational life.</a:t>
                </a:r>
              </a:p>
              <a:p>
                <a:pPr algn="just">
                  <a:buFont typeface="Wingdings" panose="05000000000000000000" pitchFamily="2" charset="2"/>
                  <a:buChar char="Ø"/>
                </a:pPr>
                <a:r>
                  <a:rPr lang="en-US" sz="2100" b="0" i="0" u="none" strike="noStrike" baseline="0" dirty="0">
                    <a:solidFill>
                      <a:srgbClr val="322B5F"/>
                    </a:solidFill>
                    <a:latin typeface="Times New Roman" panose="02020603050405020304" pitchFamily="18" charset="0"/>
                    <a:cs typeface="Times New Roman" panose="02020603050405020304" pitchFamily="18" charset="0"/>
                  </a:rPr>
                  <a:t>In reality, transformers rarely operate under constant load. </a:t>
                </a:r>
              </a:p>
              <a:p>
                <a:pPr algn="just">
                  <a:buFont typeface="Wingdings" panose="05000000000000000000" pitchFamily="2" charset="2"/>
                  <a:buChar char="Ø"/>
                </a:pPr>
                <a:r>
                  <a:rPr lang="en-US" sz="2100" b="0" i="0" u="none" strike="noStrike" baseline="0" dirty="0">
                    <a:solidFill>
                      <a:srgbClr val="322B5F"/>
                    </a:solidFill>
                    <a:latin typeface="Times New Roman" panose="02020603050405020304" pitchFamily="18" charset="0"/>
                    <a:cs typeface="Times New Roman" panose="02020603050405020304" pitchFamily="18" charset="0"/>
                  </a:rPr>
                  <a:t>If Smax is chosen to be equal to </a:t>
                </a:r>
                <a14:m>
                  <m:oMath xmlns:m="http://schemas.openxmlformats.org/officeDocument/2006/math">
                    <m:sSub>
                      <m:sSubPr>
                        <m:ctrlPr>
                          <a:rPr lang="en-US" sz="2100" b="0" i="1" u="none" strike="noStrike" baseline="0" smtClean="0">
                            <a:solidFill>
                              <a:srgbClr val="322B5F"/>
                            </a:solidFill>
                            <a:latin typeface="Cambria Math" panose="02040503050406030204" pitchFamily="18" charset="0"/>
                            <a:cs typeface="Times New Roman" panose="02020603050405020304" pitchFamily="18" charset="0"/>
                          </a:rPr>
                        </m:ctrlPr>
                      </m:sSubPr>
                      <m:e>
                        <m:r>
                          <a:rPr lang="en-US" sz="2100" b="0" i="1" u="none" strike="noStrike" baseline="0" smtClean="0">
                            <a:solidFill>
                              <a:srgbClr val="322B5F"/>
                            </a:solidFill>
                            <a:latin typeface="Cambria Math" panose="02040503050406030204" pitchFamily="18" charset="0"/>
                            <a:cs typeface="Times New Roman" panose="02020603050405020304" pitchFamily="18" charset="0"/>
                          </a:rPr>
                          <m:t>𝑆</m:t>
                        </m:r>
                      </m:e>
                      <m:sub>
                        <m:r>
                          <a:rPr lang="en-US" sz="2100" b="0" i="1" u="none" strike="noStrike" baseline="0" smtClean="0">
                            <a:solidFill>
                              <a:srgbClr val="322B5F"/>
                            </a:solidFill>
                            <a:latin typeface="Cambria Math" panose="02040503050406030204" pitchFamily="18" charset="0"/>
                            <a:cs typeface="Times New Roman" panose="02020603050405020304" pitchFamily="18" charset="0"/>
                          </a:rPr>
                          <m:t>𝑛</m:t>
                        </m:r>
                      </m:sub>
                    </m:sSub>
                  </m:oMath>
                </a14:m>
                <a:r>
                  <a:rPr lang="en-US" sz="2100" b="0" i="0" u="none" strike="noStrike" baseline="0" dirty="0">
                    <a:solidFill>
                      <a:srgbClr val="322B5F"/>
                    </a:solidFill>
                    <a:latin typeface="Times New Roman" panose="02020603050405020304" pitchFamily="18" charset="0"/>
                    <a:cs typeface="Times New Roman" panose="02020603050405020304" pitchFamily="18" charset="0"/>
                  </a:rPr>
                  <a:t>, then the transformer temperature will never reach the rated value. </a:t>
                </a:r>
              </a:p>
              <a:p>
                <a:pPr algn="just">
                  <a:buFont typeface="Wingdings" panose="05000000000000000000" pitchFamily="2" charset="2"/>
                  <a:buChar char="Ø"/>
                </a:pPr>
                <a:r>
                  <a:rPr lang="en-US" sz="2100" b="0" i="0" u="none" strike="noStrike" baseline="0" dirty="0">
                    <a:solidFill>
                      <a:srgbClr val="322B5F"/>
                    </a:solidFill>
                    <a:latin typeface="Times New Roman" panose="02020603050405020304" pitchFamily="18" charset="0"/>
                    <a:cs typeface="Times New Roman" panose="02020603050405020304" pitchFamily="18" charset="0"/>
                  </a:rPr>
                  <a:t>This implies uneconomical use of transformer materials. </a:t>
                </a:r>
              </a:p>
              <a:p>
                <a:pPr algn="just">
                  <a:buFont typeface="Wingdings" panose="05000000000000000000" pitchFamily="2" charset="2"/>
                  <a:buChar char="Ø"/>
                </a:pPr>
                <a:r>
                  <a:rPr lang="en-US" sz="2100" b="0" i="0" u="none" strike="noStrike" baseline="0" dirty="0">
                    <a:solidFill>
                      <a:srgbClr val="322B5F"/>
                    </a:solidFill>
                    <a:latin typeface="Times New Roman" panose="02020603050405020304" pitchFamily="18" charset="0"/>
                    <a:cs typeface="Times New Roman" panose="02020603050405020304" pitchFamily="18" charset="0"/>
                  </a:rPr>
                  <a:t>From an economic standpoint, it is better to choose </a:t>
                </a:r>
                <a14:m>
                  <m:oMath xmlns:m="http://schemas.openxmlformats.org/officeDocument/2006/math">
                    <m:sSub>
                      <m:sSubPr>
                        <m:ctrlPr>
                          <a:rPr lang="en-US" sz="2100" b="0" i="1" u="none" strike="noStrike" baseline="0" smtClean="0">
                            <a:solidFill>
                              <a:srgbClr val="322B5F"/>
                            </a:solidFill>
                            <a:latin typeface="Cambria Math" panose="02040503050406030204" pitchFamily="18" charset="0"/>
                            <a:cs typeface="Times New Roman" panose="02020603050405020304" pitchFamily="18" charset="0"/>
                          </a:rPr>
                        </m:ctrlPr>
                      </m:sSubPr>
                      <m:e>
                        <m:r>
                          <a:rPr lang="en-US" sz="2100" b="0" i="1" u="none" strike="noStrike" baseline="0" smtClean="0">
                            <a:solidFill>
                              <a:srgbClr val="322B5F"/>
                            </a:solidFill>
                            <a:latin typeface="Cambria Math" panose="02040503050406030204" pitchFamily="18" charset="0"/>
                            <a:cs typeface="Times New Roman" panose="02020603050405020304" pitchFamily="18" charset="0"/>
                          </a:rPr>
                          <m:t>𝑆</m:t>
                        </m:r>
                      </m:e>
                      <m:sub>
                        <m:r>
                          <a:rPr lang="en-US" sz="2100" b="0" i="1" u="none" strike="noStrike" baseline="0" smtClean="0">
                            <a:solidFill>
                              <a:srgbClr val="322B5F"/>
                            </a:solidFill>
                            <a:latin typeface="Cambria Math" panose="02040503050406030204" pitchFamily="18" charset="0"/>
                            <a:cs typeface="Times New Roman" panose="02020603050405020304" pitchFamily="18" charset="0"/>
                          </a:rPr>
                          <m:t>𝑛</m:t>
                        </m:r>
                      </m:sub>
                    </m:sSub>
                  </m:oMath>
                </a14:m>
                <a:r>
                  <a:rPr lang="en-US" sz="2100" b="0" i="0" u="none" strike="noStrike" baseline="0" dirty="0">
                    <a:solidFill>
                      <a:srgbClr val="322B5F"/>
                    </a:solidFill>
                    <a:latin typeface="Times New Roman" panose="02020603050405020304" pitchFamily="18" charset="0"/>
                    <a:cs typeface="Times New Roman" panose="02020603050405020304" pitchFamily="18" charset="0"/>
                  </a:rPr>
                  <a:t> ≤ </a:t>
                </a:r>
                <a14:m>
                  <m:oMath xmlns:m="http://schemas.openxmlformats.org/officeDocument/2006/math">
                    <m:sSub>
                      <m:sSubPr>
                        <m:ctrlPr>
                          <a:rPr lang="en-US" sz="2100" b="0" i="1" u="none" strike="noStrike" baseline="0" smtClean="0">
                            <a:solidFill>
                              <a:srgbClr val="322B5F"/>
                            </a:solidFill>
                            <a:latin typeface="Cambria Math" panose="02040503050406030204" pitchFamily="18" charset="0"/>
                            <a:cs typeface="Times New Roman" panose="02020603050405020304" pitchFamily="18" charset="0"/>
                          </a:rPr>
                        </m:ctrlPr>
                      </m:sSubPr>
                      <m:e>
                        <m:r>
                          <a:rPr lang="en-US" sz="2100" b="0" i="1" u="none" strike="noStrike" baseline="0" smtClean="0">
                            <a:solidFill>
                              <a:srgbClr val="322B5F"/>
                            </a:solidFill>
                            <a:latin typeface="Cambria Math" panose="02040503050406030204" pitchFamily="18" charset="0"/>
                            <a:cs typeface="Times New Roman" panose="02020603050405020304" pitchFamily="18" charset="0"/>
                          </a:rPr>
                          <m:t>𝑆</m:t>
                        </m:r>
                      </m:e>
                      <m:sub>
                        <m:r>
                          <a:rPr lang="en-US" sz="2100" b="0" i="1" u="none" strike="noStrike" baseline="0" smtClean="0">
                            <a:solidFill>
                              <a:srgbClr val="322B5F"/>
                            </a:solidFill>
                            <a:latin typeface="Cambria Math" panose="02040503050406030204" pitchFamily="18" charset="0"/>
                            <a:cs typeface="Times New Roman" panose="02020603050405020304" pitchFamily="18" charset="0"/>
                          </a:rPr>
                          <m:t>𝑚𝑎𝑥</m:t>
                        </m:r>
                      </m:sub>
                    </m:sSub>
                  </m:oMath>
                </a14:m>
                <a:r>
                  <a:rPr lang="en-US" sz="2100" b="0" i="0" u="none" strike="noStrike" baseline="0" dirty="0">
                    <a:solidFill>
                      <a:srgbClr val="322B5F"/>
                    </a:solidFill>
                    <a:latin typeface="Times New Roman" panose="02020603050405020304" pitchFamily="18" charset="0"/>
                    <a:cs typeface="Times New Roman" panose="02020603050405020304" pitchFamily="18" charset="0"/>
                  </a:rPr>
                  <a:t>.</a:t>
                </a:r>
              </a:p>
              <a:p>
                <a:pPr algn="just">
                  <a:buFont typeface="Wingdings" panose="05000000000000000000" pitchFamily="2" charset="2"/>
                  <a:buChar char="Ø"/>
                </a:pPr>
                <a:r>
                  <a:rPr lang="en-US" sz="2100" b="0" i="0" u="none" strike="noStrike" baseline="0" dirty="0">
                    <a:solidFill>
                      <a:srgbClr val="322B5F"/>
                    </a:solidFill>
                    <a:latin typeface="Times New Roman" panose="02020603050405020304" pitchFamily="18" charset="0"/>
                    <a:cs typeface="Times New Roman" panose="02020603050405020304" pitchFamily="18" charset="0"/>
                  </a:rPr>
                  <a:t>The determination of the transformer's load capacity is based on the aging of insulation.</a:t>
                </a:r>
              </a:p>
              <a:p>
                <a:pPr marL="0" indent="0" algn="just">
                  <a:buNone/>
                </a:pPr>
                <a:endParaRPr lang="en-US" dirty="0">
                  <a:solidFill>
                    <a:schemeClr val="tx1"/>
                  </a:solidFill>
                  <a:latin typeface="Times New Roman" panose="02020603050405020304" pitchFamily="18" charset="0"/>
                  <a:cs typeface="Times New Roman" panose="02020603050405020304" pitchFamily="18" charset="0"/>
                </a:endParaRPr>
              </a:p>
            </p:txBody>
          </p:sp>
        </mc:Choice>
        <mc:Fallback>
          <p:sp>
            <p:nvSpPr>
              <p:cNvPr id="2" name="Content Placeholder 1">
                <a:extLst>
                  <a:ext uri="{FF2B5EF4-FFF2-40B4-BE49-F238E27FC236}">
                    <a16:creationId xmlns:a16="http://schemas.microsoft.com/office/drawing/2014/main" id="{C430D371-FD7F-E44D-8A82-1BB50A3AB066}"/>
                  </a:ext>
                </a:extLst>
              </p:cNvPr>
              <p:cNvSpPr>
                <a:spLocks noGrp="1" noRot="1" noChangeAspect="1" noMove="1" noResize="1" noEditPoints="1" noAdjustHandles="1" noChangeArrowheads="1" noChangeShapeType="1" noTextEdit="1"/>
              </p:cNvSpPr>
              <p:nvPr>
                <p:ph idx="1"/>
              </p:nvPr>
            </p:nvSpPr>
            <p:spPr>
              <a:xfrm>
                <a:off x="0" y="1371600"/>
                <a:ext cx="6629400" cy="4571999"/>
              </a:xfrm>
              <a:blipFill>
                <a:blip r:embed="rId2"/>
                <a:stretch>
                  <a:fillRect l="-919" t="-800" r="-1011" b="-2667"/>
                </a:stretch>
              </a:blipFill>
            </p:spPr>
            <p:txBody>
              <a:bodyPr/>
              <a:lstStyle/>
              <a:p>
                <a:r>
                  <a:rPr lang="en-US">
                    <a:noFill/>
                  </a:rPr>
                  <a:t> </a:t>
                </a:r>
              </a:p>
            </p:txBody>
          </p:sp>
        </mc:Fallback>
      </mc:AlternateContent>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pPr marR="0" lvl="0">
              <a:lnSpc>
                <a:spcPct val="115000"/>
              </a:lnSpc>
              <a:spcBef>
                <a:spcPts val="0"/>
              </a:spcBef>
              <a:spcAft>
                <a:spcPts val="0"/>
              </a:spcAft>
              <a:tabLst>
                <a:tab pos="0" algn="l"/>
              </a:tabLst>
            </a:pPr>
            <a:r>
              <a:rPr lang="en-US" sz="1800" dirty="0">
                <a:solidFill>
                  <a:srgbClr val="0D0D0D"/>
                </a:solidFill>
                <a:effectLst/>
                <a:highlight>
                  <a:srgbClr val="FFFFFF"/>
                </a:highlight>
                <a:latin typeface="Times New Roman" panose="02020603050405020304" pitchFamily="18" charset="0"/>
                <a:ea typeface="Calibri" panose="020F0502020204030204" pitchFamily="34" charset="0"/>
                <a:cs typeface="Symbol" panose="05050102010706020507" pitchFamily="18" charset="2"/>
              </a:rPr>
              <a:t>Up until now, our grasp of reality is confined to bodily experiences, yet there remains a need to comprehend the conscious reality.</a:t>
            </a:r>
            <a:endParaRPr lang="en-US" sz="1800" dirty="0">
              <a:effectLst/>
              <a:latin typeface="Calibri" panose="020F0502020204030204" pitchFamily="34" charset="0"/>
              <a:ea typeface="Calibri" panose="020F0502020204030204" pitchFamily="34" charset="0"/>
              <a:cs typeface="Symbol" panose="05050102010706020507" pitchFamily="18" charset="2"/>
            </a:endParaRPr>
          </a:p>
        </p:txBody>
      </p:sp>
      <p:pic>
        <p:nvPicPr>
          <p:cNvPr id="5" name="Picture 4">
            <a:extLst>
              <a:ext uri="{FF2B5EF4-FFF2-40B4-BE49-F238E27FC236}">
                <a16:creationId xmlns:a16="http://schemas.microsoft.com/office/drawing/2014/main" id="{415DB7F9-861E-D31E-5012-E426D7D9C70A}"/>
              </a:ext>
            </a:extLst>
          </p:cNvPr>
          <p:cNvPicPr>
            <a:picLocks noChangeAspect="1"/>
          </p:cNvPicPr>
          <p:nvPr/>
        </p:nvPicPr>
        <p:blipFill>
          <a:blip r:embed="rId3"/>
          <a:stretch>
            <a:fillRect/>
          </a:stretch>
        </p:blipFill>
        <p:spPr>
          <a:xfrm>
            <a:off x="6645965" y="1335157"/>
            <a:ext cx="5173418" cy="4608442"/>
          </a:xfrm>
          <a:prstGeom prst="rect">
            <a:avLst/>
          </a:prstGeom>
        </p:spPr>
      </p:pic>
    </p:spTree>
    <p:extLst>
      <p:ext uri="{BB962C8B-B14F-4D97-AF65-F5344CB8AC3E}">
        <p14:creationId xmlns:p14="http://schemas.microsoft.com/office/powerpoint/2010/main" val="179520093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371600"/>
            <a:ext cx="12191999" cy="4571999"/>
          </a:xfrm>
        </p:spPr>
        <p:txBody>
          <a:bodyPr>
            <a:noAutofit/>
          </a:bodyPr>
          <a:lstStyle/>
          <a:p>
            <a:pPr marL="0" indent="0" algn="ctr">
              <a:buNone/>
            </a:pPr>
            <a:r>
              <a:rPr lang="en-US" b="1" dirty="0">
                <a:solidFill>
                  <a:srgbClr val="FF0000"/>
                </a:solidFill>
                <a:latin typeface="Times New Roman" panose="02020603050405020304" pitchFamily="18" charset="0"/>
                <a:cs typeface="Times New Roman" panose="02020603050405020304" pitchFamily="18" charset="0"/>
              </a:rPr>
              <a:t>Overload of Transformer</a:t>
            </a:r>
          </a:p>
          <a:p>
            <a:pPr algn="just">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Overload in a transformer refers to a condition where the transformer is subjected to an electrical load exceeding its rated capacity.</a:t>
            </a:r>
          </a:p>
          <a:p>
            <a:pPr algn="just">
              <a:buFont typeface="Wingdings" panose="05000000000000000000" pitchFamily="2" charset="2"/>
              <a:buChar char="Ø"/>
            </a:pPr>
            <a:endParaRPr lang="en-US" dirty="0">
              <a:latin typeface="Times New Roman" panose="02020603050405020304" pitchFamily="18" charset="0"/>
              <a:cs typeface="Times New Roman" panose="02020603050405020304" pitchFamily="18" charset="0"/>
            </a:endParaRPr>
          </a:p>
          <a:p>
            <a:pPr marL="0" indent="0" algn="just">
              <a:buNone/>
            </a:pPr>
            <a:r>
              <a:rPr lang="en-US" b="1" dirty="0">
                <a:latin typeface="Times New Roman" panose="02020603050405020304" pitchFamily="18" charset="0"/>
                <a:cs typeface="Times New Roman" panose="02020603050405020304" pitchFamily="18" charset="0"/>
              </a:rPr>
              <a:t>1. Causes of Overload</a:t>
            </a:r>
          </a:p>
          <a:p>
            <a:pPr algn="just">
              <a:buFont typeface="Wingdings" panose="05000000000000000000" pitchFamily="2" charset="2"/>
              <a:buChar char="Ø"/>
            </a:pPr>
            <a:r>
              <a:rPr lang="en-US" b="1" dirty="0">
                <a:latin typeface="Times New Roman" panose="02020603050405020304" pitchFamily="18" charset="0"/>
                <a:cs typeface="Times New Roman" panose="02020603050405020304" pitchFamily="18" charset="0"/>
              </a:rPr>
              <a:t>Increased Demand</a:t>
            </a:r>
            <a:r>
              <a:rPr lang="en-US" dirty="0">
                <a:latin typeface="Times New Roman" panose="02020603050405020304" pitchFamily="18" charset="0"/>
                <a:cs typeface="Times New Roman" panose="02020603050405020304" pitchFamily="18" charset="0"/>
              </a:rPr>
              <a:t>: Unexpected or sustained rise in electrical demand beyond the initial design specifications.</a:t>
            </a:r>
          </a:p>
          <a:p>
            <a:pPr algn="just">
              <a:buFont typeface="Wingdings" panose="05000000000000000000" pitchFamily="2" charset="2"/>
              <a:buChar char="Ø"/>
            </a:pPr>
            <a:r>
              <a:rPr lang="en-US" b="1" dirty="0">
                <a:latin typeface="Times New Roman" panose="02020603050405020304" pitchFamily="18" charset="0"/>
                <a:cs typeface="Times New Roman" panose="02020603050405020304" pitchFamily="18" charset="0"/>
              </a:rPr>
              <a:t>Fault Conditions</a:t>
            </a:r>
            <a:r>
              <a:rPr lang="en-US" dirty="0">
                <a:latin typeface="Times New Roman" panose="02020603050405020304" pitchFamily="18" charset="0"/>
                <a:cs typeface="Times New Roman" panose="02020603050405020304" pitchFamily="18" charset="0"/>
              </a:rPr>
              <a:t>: Short circuits or other electrical faults leading to a surge in load.</a:t>
            </a:r>
          </a:p>
          <a:p>
            <a:pPr algn="just">
              <a:buFont typeface="Wingdings" panose="05000000000000000000" pitchFamily="2" charset="2"/>
              <a:buChar char="Ø"/>
            </a:pPr>
            <a:r>
              <a:rPr lang="en-US" b="1" dirty="0">
                <a:latin typeface="Times New Roman" panose="02020603050405020304" pitchFamily="18" charset="0"/>
                <a:cs typeface="Times New Roman" panose="02020603050405020304" pitchFamily="18" charset="0"/>
              </a:rPr>
              <a:t>Improper Sizing</a:t>
            </a:r>
            <a:r>
              <a:rPr lang="en-US" dirty="0">
                <a:latin typeface="Times New Roman" panose="02020603050405020304" pitchFamily="18" charset="0"/>
                <a:cs typeface="Times New Roman" panose="02020603050405020304" pitchFamily="18" charset="0"/>
              </a:rPr>
              <a:t>: Using a transformer that is not appropriately sized for the intended load.</a:t>
            </a:r>
          </a:p>
          <a:p>
            <a:pPr algn="just">
              <a:buFont typeface="Wingdings" panose="05000000000000000000" pitchFamily="2" charset="2"/>
              <a:buChar char="Ø"/>
            </a:pPr>
            <a:r>
              <a:rPr lang="en-US" b="1" dirty="0">
                <a:latin typeface="Times New Roman" panose="02020603050405020304" pitchFamily="18" charset="0"/>
                <a:cs typeface="Times New Roman" panose="02020603050405020304" pitchFamily="18" charset="0"/>
              </a:rPr>
              <a:t>Parallel Operation Issues</a:t>
            </a:r>
            <a:r>
              <a:rPr lang="en-US" dirty="0">
                <a:latin typeface="Times New Roman" panose="02020603050405020304" pitchFamily="18" charset="0"/>
                <a:cs typeface="Times New Roman" panose="02020603050405020304" pitchFamily="18" charset="0"/>
              </a:rPr>
              <a:t>: Inefficiencies or imbalances when multiple transformers operate in parallel, causing one to bear more load than it should.</a:t>
            </a:r>
          </a:p>
          <a:p>
            <a:pPr marL="0" indent="0">
              <a:buNone/>
            </a:pPr>
            <a:endParaRPr lang="en-US" dirty="0">
              <a:solidFill>
                <a:schemeClr val="tx1"/>
              </a:solidFill>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pPr marR="0" lvl="0">
              <a:lnSpc>
                <a:spcPct val="115000"/>
              </a:lnSpc>
              <a:spcBef>
                <a:spcPts val="0"/>
              </a:spcBef>
              <a:spcAft>
                <a:spcPts val="0"/>
              </a:spcAft>
              <a:tabLst>
                <a:tab pos="0" algn="l"/>
              </a:tabLst>
            </a:pPr>
            <a:r>
              <a:rPr lang="en-US" sz="1800" dirty="0">
                <a:solidFill>
                  <a:srgbClr val="0D0D0D"/>
                </a:solidFill>
                <a:effectLst/>
                <a:highlight>
                  <a:srgbClr val="FFFFFF"/>
                </a:highlight>
                <a:latin typeface="Times New Roman" panose="02020603050405020304" pitchFamily="18" charset="0"/>
                <a:ea typeface="Calibri" panose="020F0502020204030204" pitchFamily="34" charset="0"/>
                <a:cs typeface="Symbol" panose="05050102010706020507" pitchFamily="18" charset="2"/>
              </a:rPr>
              <a:t>Up until now, our grasp of reality is confined to bodily experiences, yet there remains a need to comprehend the conscious reality.</a:t>
            </a:r>
            <a:endParaRPr lang="en-US" sz="1800" dirty="0">
              <a:effectLst/>
              <a:latin typeface="Calibri" panose="020F0502020204030204" pitchFamily="34" charset="0"/>
              <a:ea typeface="Calibri" panose="020F0502020204030204" pitchFamily="34" charset="0"/>
              <a:cs typeface="Symbol" panose="05050102010706020507" pitchFamily="18" charset="2"/>
            </a:endParaRPr>
          </a:p>
        </p:txBody>
      </p:sp>
    </p:spTree>
    <p:extLst>
      <p:ext uri="{BB962C8B-B14F-4D97-AF65-F5344CB8AC3E}">
        <p14:creationId xmlns:p14="http://schemas.microsoft.com/office/powerpoint/2010/main" val="219838289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371600"/>
            <a:ext cx="12191999" cy="4571999"/>
          </a:xfrm>
        </p:spPr>
        <p:txBody>
          <a:bodyPr>
            <a:noAutofit/>
          </a:bodyPr>
          <a:lstStyle/>
          <a:p>
            <a:pPr marL="0" indent="0" algn="just">
              <a:buNone/>
            </a:pPr>
            <a:r>
              <a:rPr lang="en-US" b="1" dirty="0">
                <a:latin typeface="Times New Roman" panose="02020603050405020304" pitchFamily="18" charset="0"/>
                <a:cs typeface="Times New Roman" panose="02020603050405020304" pitchFamily="18" charset="0"/>
              </a:rPr>
              <a:t>2. Effects of Overload</a:t>
            </a:r>
          </a:p>
          <a:p>
            <a:pPr algn="just">
              <a:buFont typeface="Wingdings" panose="05000000000000000000" pitchFamily="2" charset="2"/>
              <a:buChar char="Ø"/>
            </a:pPr>
            <a:r>
              <a:rPr lang="en-US" b="1" dirty="0">
                <a:latin typeface="Times New Roman" panose="02020603050405020304" pitchFamily="18" charset="0"/>
                <a:cs typeface="Times New Roman" panose="02020603050405020304" pitchFamily="18" charset="0"/>
              </a:rPr>
              <a:t>Overheating</a:t>
            </a:r>
            <a:r>
              <a:rPr lang="en-US" dirty="0">
                <a:latin typeface="Times New Roman" panose="02020603050405020304" pitchFamily="18" charset="0"/>
                <a:cs typeface="Times New Roman" panose="02020603050405020304" pitchFamily="18" charset="0"/>
              </a:rPr>
              <a:t>: Excessive load leads to increased current, which generates more heat. Prolonged overheating can degrade insulation and other components.</a:t>
            </a:r>
          </a:p>
          <a:p>
            <a:pPr algn="just">
              <a:buFont typeface="Wingdings" panose="05000000000000000000" pitchFamily="2" charset="2"/>
              <a:buChar char="Ø"/>
            </a:pPr>
            <a:r>
              <a:rPr lang="en-US" b="1" dirty="0">
                <a:latin typeface="Times New Roman" panose="02020603050405020304" pitchFamily="18" charset="0"/>
                <a:cs typeface="Times New Roman" panose="02020603050405020304" pitchFamily="18" charset="0"/>
              </a:rPr>
              <a:t>Insulation Degradation</a:t>
            </a:r>
            <a:r>
              <a:rPr lang="en-US" dirty="0">
                <a:latin typeface="Times New Roman" panose="02020603050405020304" pitchFamily="18" charset="0"/>
                <a:cs typeface="Times New Roman" panose="02020603050405020304" pitchFamily="18" charset="0"/>
              </a:rPr>
              <a:t>: High temperatures accelerate the aging of insulating materials, reducing their effectiveness and increasing the risk of electrical failures.</a:t>
            </a:r>
          </a:p>
          <a:p>
            <a:pPr algn="just">
              <a:buFont typeface="Wingdings" panose="05000000000000000000" pitchFamily="2" charset="2"/>
              <a:buChar char="Ø"/>
            </a:pPr>
            <a:r>
              <a:rPr lang="en-US" b="1" dirty="0">
                <a:latin typeface="Times New Roman" panose="02020603050405020304" pitchFamily="18" charset="0"/>
                <a:cs typeface="Times New Roman" panose="02020603050405020304" pitchFamily="18" charset="0"/>
              </a:rPr>
              <a:t>Reduced Efficiency</a:t>
            </a:r>
            <a:r>
              <a:rPr lang="en-US" dirty="0">
                <a:latin typeface="Times New Roman" panose="02020603050405020304" pitchFamily="18" charset="0"/>
                <a:cs typeface="Times New Roman" panose="02020603050405020304" pitchFamily="18" charset="0"/>
              </a:rPr>
              <a:t>: Overloaded transformers operate less efficiently, resulting in higher energy losses.</a:t>
            </a:r>
          </a:p>
          <a:p>
            <a:pPr algn="just">
              <a:buFont typeface="Wingdings" panose="05000000000000000000" pitchFamily="2" charset="2"/>
              <a:buChar char="Ø"/>
            </a:pPr>
            <a:r>
              <a:rPr lang="en-US" b="1" dirty="0">
                <a:latin typeface="Times New Roman" panose="02020603050405020304" pitchFamily="18" charset="0"/>
                <a:cs typeface="Times New Roman" panose="02020603050405020304" pitchFamily="18" charset="0"/>
              </a:rPr>
              <a:t>Mechanical Stress</a:t>
            </a:r>
            <a:r>
              <a:rPr lang="en-US" dirty="0">
                <a:latin typeface="Times New Roman" panose="02020603050405020304" pitchFamily="18" charset="0"/>
                <a:cs typeface="Times New Roman" panose="02020603050405020304" pitchFamily="18" charset="0"/>
              </a:rPr>
              <a:t>: Excessive load can cause physical stress on windings and other components, leading to mechanical failures.</a:t>
            </a:r>
          </a:p>
          <a:p>
            <a:pPr algn="just">
              <a:buFont typeface="Wingdings" panose="05000000000000000000" pitchFamily="2" charset="2"/>
              <a:buChar char="Ø"/>
            </a:pPr>
            <a:r>
              <a:rPr lang="en-US" b="1" dirty="0">
                <a:latin typeface="Times New Roman" panose="02020603050405020304" pitchFamily="18" charset="0"/>
                <a:cs typeface="Times New Roman" panose="02020603050405020304" pitchFamily="18" charset="0"/>
              </a:rPr>
              <a:t>Shortened Lifespan</a:t>
            </a:r>
            <a:r>
              <a:rPr lang="en-US" dirty="0">
                <a:latin typeface="Times New Roman" panose="02020603050405020304" pitchFamily="18" charset="0"/>
                <a:cs typeface="Times New Roman" panose="02020603050405020304" pitchFamily="18" charset="0"/>
              </a:rPr>
              <a:t>: Continuous overload can significantly reduce the transformer's operational life, necessitating earlier replacement.</a:t>
            </a:r>
          </a:p>
          <a:p>
            <a:pPr marL="0" indent="0">
              <a:buNone/>
            </a:pPr>
            <a:endParaRPr lang="en-US" dirty="0">
              <a:solidFill>
                <a:schemeClr val="tx1"/>
              </a:solidFill>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pPr marR="0" lvl="0">
              <a:lnSpc>
                <a:spcPct val="115000"/>
              </a:lnSpc>
              <a:spcBef>
                <a:spcPts val="0"/>
              </a:spcBef>
              <a:spcAft>
                <a:spcPts val="0"/>
              </a:spcAft>
              <a:tabLst>
                <a:tab pos="0" algn="l"/>
              </a:tabLst>
            </a:pPr>
            <a:r>
              <a:rPr lang="en-US" sz="1800" dirty="0">
                <a:solidFill>
                  <a:srgbClr val="0D0D0D"/>
                </a:solidFill>
                <a:effectLst/>
                <a:highlight>
                  <a:srgbClr val="FFFFFF"/>
                </a:highlight>
                <a:latin typeface="Times New Roman" panose="02020603050405020304" pitchFamily="18" charset="0"/>
                <a:ea typeface="Calibri" panose="020F0502020204030204" pitchFamily="34" charset="0"/>
                <a:cs typeface="Symbol" panose="05050102010706020507" pitchFamily="18" charset="2"/>
              </a:rPr>
              <a:t>Up until now, our grasp of reality is confined to bodily experiences, yet there remains a need to comprehend the conscious reality.</a:t>
            </a:r>
            <a:endParaRPr lang="en-US" sz="1800" dirty="0">
              <a:effectLst/>
              <a:latin typeface="Calibri" panose="020F0502020204030204" pitchFamily="34" charset="0"/>
              <a:ea typeface="Calibri" panose="020F0502020204030204" pitchFamily="34" charset="0"/>
              <a:cs typeface="Symbol" panose="05050102010706020507" pitchFamily="18" charset="2"/>
            </a:endParaRPr>
          </a:p>
        </p:txBody>
      </p:sp>
    </p:spTree>
    <p:extLst>
      <p:ext uri="{BB962C8B-B14F-4D97-AF65-F5344CB8AC3E}">
        <p14:creationId xmlns:p14="http://schemas.microsoft.com/office/powerpoint/2010/main" val="311038597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371600"/>
            <a:ext cx="12191999" cy="4571999"/>
          </a:xfrm>
        </p:spPr>
        <p:txBody>
          <a:bodyPr>
            <a:noAutofit/>
          </a:bodyPr>
          <a:lstStyle/>
          <a:p>
            <a:pPr marL="0" indent="0" algn="just">
              <a:buNone/>
            </a:pPr>
            <a:r>
              <a:rPr lang="en-US" b="1" dirty="0">
                <a:latin typeface="Times New Roman" panose="02020603050405020304" pitchFamily="18" charset="0"/>
                <a:cs typeface="Times New Roman" panose="02020603050405020304" pitchFamily="18" charset="0"/>
              </a:rPr>
              <a:t>3. Signs of Overload</a:t>
            </a:r>
          </a:p>
          <a:p>
            <a:pPr algn="just">
              <a:buFont typeface="Wingdings" panose="05000000000000000000" pitchFamily="2" charset="2"/>
              <a:buChar char="Ø"/>
            </a:pPr>
            <a:r>
              <a:rPr lang="en-US" b="1" dirty="0">
                <a:latin typeface="Times New Roman" panose="02020603050405020304" pitchFamily="18" charset="0"/>
                <a:cs typeface="Times New Roman" panose="02020603050405020304" pitchFamily="18" charset="0"/>
              </a:rPr>
              <a:t>Temperature Rise</a:t>
            </a:r>
            <a:r>
              <a:rPr lang="en-US" dirty="0">
                <a:latin typeface="Times New Roman" panose="02020603050405020304" pitchFamily="18" charset="0"/>
                <a:cs typeface="Times New Roman" panose="02020603050405020304" pitchFamily="18" charset="0"/>
              </a:rPr>
              <a:t>: Unusual increase in transformer temperature, detectable through sensors or infrared imaging.</a:t>
            </a:r>
          </a:p>
          <a:p>
            <a:pPr algn="just">
              <a:buFont typeface="Wingdings" panose="05000000000000000000" pitchFamily="2" charset="2"/>
              <a:buChar char="Ø"/>
            </a:pPr>
            <a:r>
              <a:rPr lang="en-US" b="1" dirty="0">
                <a:latin typeface="Times New Roman" panose="02020603050405020304" pitchFamily="18" charset="0"/>
                <a:cs typeface="Times New Roman" panose="02020603050405020304" pitchFamily="18" charset="0"/>
              </a:rPr>
              <a:t>Noise and Vibrations</a:t>
            </a:r>
            <a:r>
              <a:rPr lang="en-US" dirty="0">
                <a:latin typeface="Times New Roman" panose="02020603050405020304" pitchFamily="18" charset="0"/>
                <a:cs typeface="Times New Roman" panose="02020603050405020304" pitchFamily="18" charset="0"/>
              </a:rPr>
              <a:t>: Increased noise levels or vibrations, indicating mechanical stress.</a:t>
            </a:r>
          </a:p>
          <a:p>
            <a:pPr algn="just">
              <a:buFont typeface="Wingdings" panose="05000000000000000000" pitchFamily="2" charset="2"/>
              <a:buChar char="Ø"/>
            </a:pPr>
            <a:r>
              <a:rPr lang="en-US" b="1" dirty="0">
                <a:latin typeface="Times New Roman" panose="02020603050405020304" pitchFamily="18" charset="0"/>
                <a:cs typeface="Times New Roman" panose="02020603050405020304" pitchFamily="18" charset="0"/>
              </a:rPr>
              <a:t>Decreased Voltage</a:t>
            </a:r>
            <a:r>
              <a:rPr lang="en-US" dirty="0">
                <a:latin typeface="Times New Roman" panose="02020603050405020304" pitchFamily="18" charset="0"/>
                <a:cs typeface="Times New Roman" panose="02020603050405020304" pitchFamily="18" charset="0"/>
              </a:rPr>
              <a:t>: Voltage drops due to excessive current draw.</a:t>
            </a:r>
          </a:p>
          <a:p>
            <a:pPr algn="just">
              <a:buFont typeface="Wingdings" panose="05000000000000000000" pitchFamily="2" charset="2"/>
              <a:buChar char="Ø"/>
            </a:pPr>
            <a:r>
              <a:rPr lang="en-US" b="1" dirty="0">
                <a:latin typeface="Times New Roman" panose="02020603050405020304" pitchFamily="18" charset="0"/>
                <a:cs typeface="Times New Roman" panose="02020603050405020304" pitchFamily="18" charset="0"/>
              </a:rPr>
              <a:t>Frequent Tripping</a:t>
            </a:r>
            <a:r>
              <a:rPr lang="en-US" dirty="0">
                <a:latin typeface="Times New Roman" panose="02020603050405020304" pitchFamily="18" charset="0"/>
                <a:cs typeface="Times New Roman" panose="02020603050405020304" pitchFamily="18" charset="0"/>
              </a:rPr>
              <a:t>: Protective devices like circuit breakers or fuses tripping more often than usual.</a:t>
            </a:r>
          </a:p>
          <a:p>
            <a:pPr marL="0" indent="0">
              <a:buNone/>
            </a:pPr>
            <a:endParaRPr lang="en-US" dirty="0">
              <a:solidFill>
                <a:schemeClr val="tx1"/>
              </a:solidFill>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pPr marR="0" lvl="0">
              <a:lnSpc>
                <a:spcPct val="115000"/>
              </a:lnSpc>
              <a:spcBef>
                <a:spcPts val="0"/>
              </a:spcBef>
              <a:spcAft>
                <a:spcPts val="0"/>
              </a:spcAft>
              <a:tabLst>
                <a:tab pos="0" algn="l"/>
              </a:tabLst>
            </a:pPr>
            <a:r>
              <a:rPr lang="en-US" sz="1800" dirty="0">
                <a:solidFill>
                  <a:srgbClr val="0D0D0D"/>
                </a:solidFill>
                <a:effectLst/>
                <a:highlight>
                  <a:srgbClr val="FFFFFF"/>
                </a:highlight>
                <a:latin typeface="Times New Roman" panose="02020603050405020304" pitchFamily="18" charset="0"/>
                <a:ea typeface="Calibri" panose="020F0502020204030204" pitchFamily="34" charset="0"/>
                <a:cs typeface="Symbol" panose="05050102010706020507" pitchFamily="18" charset="2"/>
              </a:rPr>
              <a:t>Up until now, our grasp of reality is confined to bodily experiences, yet there remains a need to comprehend the conscious reality.</a:t>
            </a:r>
            <a:endParaRPr lang="en-US" sz="1800" dirty="0">
              <a:effectLst/>
              <a:latin typeface="Calibri" panose="020F0502020204030204" pitchFamily="34" charset="0"/>
              <a:ea typeface="Calibri" panose="020F0502020204030204" pitchFamily="34" charset="0"/>
              <a:cs typeface="Symbol" panose="05050102010706020507" pitchFamily="18" charset="2"/>
            </a:endParaRPr>
          </a:p>
        </p:txBody>
      </p:sp>
    </p:spTree>
    <p:extLst>
      <p:ext uri="{BB962C8B-B14F-4D97-AF65-F5344CB8AC3E}">
        <p14:creationId xmlns:p14="http://schemas.microsoft.com/office/powerpoint/2010/main" val="17026945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371600"/>
            <a:ext cx="12191999" cy="4571999"/>
          </a:xfrm>
        </p:spPr>
        <p:txBody>
          <a:bodyPr>
            <a:noAutofit/>
          </a:bodyPr>
          <a:lstStyle/>
          <a:p>
            <a:pPr marL="0" indent="0" algn="ctr">
              <a:buNone/>
            </a:pPr>
            <a:r>
              <a:rPr lang="en-US" sz="2100" b="0" i="0" u="none" strike="noStrike" baseline="0" dirty="0">
                <a:solidFill>
                  <a:srgbClr val="FF0000"/>
                </a:solidFill>
                <a:latin typeface="Times New Roman" panose="02020603050405020304" pitchFamily="18" charset="0"/>
                <a:cs typeface="Times New Roman" panose="02020603050405020304" pitchFamily="18" charset="0"/>
              </a:rPr>
              <a:t>Overload of Transformer </a:t>
            </a:r>
          </a:p>
          <a:p>
            <a:pPr algn="just">
              <a:buFont typeface="Wingdings" panose="05000000000000000000" pitchFamily="2" charset="2"/>
              <a:buChar char="Ø"/>
            </a:pPr>
            <a:r>
              <a:rPr lang="en-US" sz="2100" b="0" i="0" u="none" strike="noStrike" baseline="0" dirty="0">
                <a:solidFill>
                  <a:schemeClr val="tx1"/>
                </a:solidFill>
                <a:latin typeface="Times New Roman" panose="02020603050405020304" pitchFamily="18" charset="0"/>
                <a:cs typeface="Times New Roman" panose="02020603050405020304" pitchFamily="18" charset="0"/>
              </a:rPr>
              <a:t>The necessary information can be obtained only through continuous monitoring of the transformer's operation. </a:t>
            </a:r>
          </a:p>
          <a:p>
            <a:pPr algn="just">
              <a:buFont typeface="Wingdings" panose="05000000000000000000" pitchFamily="2" charset="2"/>
              <a:buChar char="Ø"/>
            </a:pPr>
            <a:r>
              <a:rPr lang="en-US" sz="2100" b="0" i="0" u="none" strike="noStrike" baseline="0" dirty="0">
                <a:solidFill>
                  <a:schemeClr val="tx1"/>
                </a:solidFill>
                <a:latin typeface="Times New Roman" panose="02020603050405020304" pitchFamily="18" charset="0"/>
                <a:cs typeface="Times New Roman" panose="02020603050405020304" pitchFamily="18" charset="0"/>
              </a:rPr>
              <a:t>For this purpose, load monitoring devices connected to the general information network of the electrical system should be installed on the transformer, along with temperature sensors for the cooling environment. </a:t>
            </a:r>
          </a:p>
          <a:p>
            <a:pPr algn="just">
              <a:buFont typeface="Wingdings" panose="05000000000000000000" pitchFamily="2" charset="2"/>
              <a:buChar char="Ø"/>
            </a:pPr>
            <a:r>
              <a:rPr lang="en-US" sz="2100" b="0" i="0" u="none" strike="noStrike" baseline="0" dirty="0">
                <a:solidFill>
                  <a:schemeClr val="tx1"/>
                </a:solidFill>
                <a:latin typeface="Times New Roman" panose="02020603050405020304" pitchFamily="18" charset="0"/>
                <a:cs typeface="Times New Roman" panose="02020603050405020304" pitchFamily="18" charset="0"/>
              </a:rPr>
              <a:t>Temperature sensors enabling continuous monitoring should also be installed within the transformer to account for various additional factors such as solar radiation, changes in thermal conductivity due to insulation aging, etc.</a:t>
            </a:r>
          </a:p>
          <a:p>
            <a:pPr algn="just">
              <a:buFont typeface="Wingdings" panose="05000000000000000000" pitchFamily="2" charset="2"/>
              <a:buChar char="Ø"/>
            </a:pPr>
            <a:r>
              <a:rPr lang="en-US" sz="2100" b="0" i="0" u="none" strike="noStrike" baseline="0" dirty="0">
                <a:solidFill>
                  <a:schemeClr val="tx1"/>
                </a:solidFill>
                <a:latin typeface="Times New Roman" panose="02020603050405020304" pitchFamily="18" charset="0"/>
                <a:cs typeface="Times New Roman" panose="02020603050405020304" pitchFamily="18" charset="0"/>
              </a:rPr>
              <a:t>Installing monitoring devices on all transformers may not be economically feasible. </a:t>
            </a:r>
          </a:p>
          <a:p>
            <a:pPr algn="just">
              <a:buFont typeface="Wingdings" panose="05000000000000000000" pitchFamily="2" charset="2"/>
              <a:buChar char="Ø"/>
            </a:pPr>
            <a:r>
              <a:rPr lang="en-US" sz="2100" b="0" i="0" u="none" strike="noStrike" baseline="0" dirty="0">
                <a:solidFill>
                  <a:schemeClr val="tx1"/>
                </a:solidFill>
                <a:latin typeface="Times New Roman" panose="02020603050405020304" pitchFamily="18" charset="0"/>
                <a:cs typeface="Times New Roman" panose="02020603050405020304" pitchFamily="18" charset="0"/>
              </a:rPr>
              <a:t>Nowadays, instead of continuous monitoring, determining overload capacities that allow normal operation of the transformer is more common. </a:t>
            </a:r>
          </a:p>
          <a:p>
            <a:pPr algn="just">
              <a:buFont typeface="Wingdings" panose="05000000000000000000" pitchFamily="2" charset="2"/>
              <a:buChar char="Ø"/>
            </a:pPr>
            <a:r>
              <a:rPr lang="en-US" sz="2100" b="0" i="0" u="none" strike="noStrike" baseline="0" dirty="0">
                <a:solidFill>
                  <a:schemeClr val="tx1"/>
                </a:solidFill>
                <a:latin typeface="Times New Roman" panose="02020603050405020304" pitchFamily="18" charset="0"/>
                <a:cs typeface="Times New Roman" panose="02020603050405020304" pitchFamily="18" charset="0"/>
              </a:rPr>
              <a:t>The goal is to find the optimum conditions of loads and external environmental factors where the rate of insulation aging matches the overload capacity of transformers.</a:t>
            </a:r>
          </a:p>
          <a:p>
            <a:pPr marL="0" indent="0">
              <a:buNone/>
            </a:pPr>
            <a:endParaRPr lang="en-US" dirty="0">
              <a:solidFill>
                <a:schemeClr val="tx1"/>
              </a:solidFill>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pPr marR="0" lvl="0">
              <a:lnSpc>
                <a:spcPct val="115000"/>
              </a:lnSpc>
              <a:spcBef>
                <a:spcPts val="0"/>
              </a:spcBef>
              <a:spcAft>
                <a:spcPts val="0"/>
              </a:spcAft>
              <a:tabLst>
                <a:tab pos="0" algn="l"/>
              </a:tabLst>
            </a:pPr>
            <a:r>
              <a:rPr lang="en-US" sz="1800" dirty="0">
                <a:solidFill>
                  <a:srgbClr val="0D0D0D"/>
                </a:solidFill>
                <a:effectLst/>
                <a:highlight>
                  <a:srgbClr val="FFFFFF"/>
                </a:highlight>
                <a:latin typeface="Times New Roman" panose="02020603050405020304" pitchFamily="18" charset="0"/>
                <a:ea typeface="Calibri" panose="020F0502020204030204" pitchFamily="34" charset="0"/>
                <a:cs typeface="Symbol" panose="05050102010706020507" pitchFamily="18" charset="2"/>
              </a:rPr>
              <a:t>Up until now, our grasp of reality is confined to bodily experiences, yet there remains a need to comprehend the conscious reality.</a:t>
            </a:r>
            <a:endParaRPr lang="en-US" sz="1800" dirty="0">
              <a:effectLst/>
              <a:latin typeface="Calibri" panose="020F0502020204030204" pitchFamily="34" charset="0"/>
              <a:ea typeface="Calibri" panose="020F0502020204030204" pitchFamily="34" charset="0"/>
              <a:cs typeface="Symbol" panose="05050102010706020507" pitchFamily="18" charset="2"/>
            </a:endParaRPr>
          </a:p>
        </p:txBody>
      </p:sp>
    </p:spTree>
    <p:extLst>
      <p:ext uri="{BB962C8B-B14F-4D97-AF65-F5344CB8AC3E}">
        <p14:creationId xmlns:p14="http://schemas.microsoft.com/office/powerpoint/2010/main" val="212762004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371600"/>
            <a:ext cx="12191999" cy="4571999"/>
          </a:xfrm>
        </p:spPr>
        <p:txBody>
          <a:bodyPr>
            <a:noAutofit/>
          </a:bodyPr>
          <a:lstStyle/>
          <a:p>
            <a:pPr marL="0" indent="0">
              <a:buNone/>
            </a:pPr>
            <a:r>
              <a:rPr lang="en-US" sz="2800" b="1" dirty="0">
                <a:effectLst/>
                <a:latin typeface="Times New Roman" panose="02020603050405020304" pitchFamily="18" charset="0"/>
                <a:ea typeface="Times New Roman" panose="02020603050405020304" pitchFamily="18" charset="0"/>
                <a:cs typeface="Times New Roman" panose="02020603050405020304" pitchFamily="18" charset="0"/>
              </a:rPr>
              <a:t>References:</a:t>
            </a:r>
          </a:p>
          <a:p>
            <a:pPr marL="0" indent="0">
              <a:buNone/>
            </a:pPr>
            <a:endParaRPr kumimoji="0" lang="en-US" altLang="en-US" sz="2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just" defTabSz="914400" rtl="0" eaLnBrk="0" fontAlgn="base" latinLnBrk="0" hangingPunct="0">
              <a:lnSpc>
                <a:spcPct val="100000"/>
              </a:lnSpc>
              <a:spcBef>
                <a:spcPct val="0"/>
              </a:spcBef>
              <a:spcAft>
                <a:spcPct val="0"/>
              </a:spcAft>
              <a:buClrTx/>
              <a:buSzTx/>
              <a:buNone/>
              <a:tabLst/>
            </a:pPr>
            <a:endParaRPr lang="en-US" b="1" dirty="0">
              <a:solidFill>
                <a:schemeClr val="tx1"/>
              </a:solidFill>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As learners, we must put more of an emphasis on LISTENING than on working alone!</a:t>
            </a:r>
            <a:endParaRPr lang="en-NP" dirty="0"/>
          </a:p>
        </p:txBody>
      </p:sp>
      <p:sp>
        <p:nvSpPr>
          <p:cNvPr id="4" name="TextBox 3">
            <a:extLst>
              <a:ext uri="{FF2B5EF4-FFF2-40B4-BE49-F238E27FC236}">
                <a16:creationId xmlns:a16="http://schemas.microsoft.com/office/drawing/2014/main" id="{6F28CC7D-EFC4-52F3-52F7-918EDC43F7DC}"/>
              </a:ext>
            </a:extLst>
          </p:cNvPr>
          <p:cNvSpPr txBox="1"/>
          <p:nvPr/>
        </p:nvSpPr>
        <p:spPr>
          <a:xfrm>
            <a:off x="1" y="1850408"/>
            <a:ext cx="12039599" cy="1754326"/>
          </a:xfrm>
          <a:prstGeom prst="rect">
            <a:avLst/>
          </a:prstGeom>
          <a:noFill/>
        </p:spPr>
        <p:txBody>
          <a:bodyPr wrap="square" rtlCol="0">
            <a:spAutoFit/>
          </a:bodyPr>
          <a:lstStyle/>
          <a:p>
            <a:pPr marL="342900" indent="-342900" algn="just">
              <a:buAutoNum type="arabicPeriod"/>
            </a:pPr>
            <a:r>
              <a:rPr lang="en-US" sz="1800" dirty="0" err="1">
                <a:latin typeface="Times New Roman" panose="02020603050405020304" pitchFamily="18" charset="0"/>
                <a:ea typeface="Calibri" panose="020F0502020204030204" pitchFamily="34" charset="0"/>
                <a:cs typeface="Times New Roman" panose="02020603050405020304" pitchFamily="18" charset="0"/>
              </a:rPr>
              <a:t>Bimbhra</a:t>
            </a:r>
            <a:r>
              <a:rPr lang="en-US" sz="1800" dirty="0">
                <a:latin typeface="Times New Roman" panose="02020603050405020304" pitchFamily="18" charset="0"/>
                <a:ea typeface="Calibri" panose="020F0502020204030204" pitchFamily="34" charset="0"/>
                <a:cs typeface="Times New Roman" panose="02020603050405020304" pitchFamily="18" charset="0"/>
              </a:rPr>
              <a:t>, P. (2013). </a:t>
            </a:r>
            <a:r>
              <a:rPr lang="en-US" sz="1800" i="1" dirty="0">
                <a:latin typeface="Times New Roman" panose="02020603050405020304" pitchFamily="18" charset="0"/>
                <a:ea typeface="Calibri" panose="020F0502020204030204" pitchFamily="34" charset="0"/>
                <a:cs typeface="Times New Roman" panose="02020603050405020304" pitchFamily="18" charset="0"/>
              </a:rPr>
              <a:t>Electrical Machinery.</a:t>
            </a:r>
            <a:r>
              <a:rPr lang="en-US" sz="1800" dirty="0">
                <a:latin typeface="Times New Roman" panose="02020603050405020304" pitchFamily="18" charset="0"/>
                <a:ea typeface="Calibri" panose="020F0502020204030204" pitchFamily="34" charset="0"/>
                <a:cs typeface="Times New Roman" panose="02020603050405020304" pitchFamily="18" charset="0"/>
              </a:rPr>
              <a:t> Krishna Nagar, Delhi: Khanna Publisher. Retrieved from </a:t>
            </a:r>
            <a:r>
              <a:rPr lang="en-US" sz="1800" dirty="0">
                <a:latin typeface="Times New Roman" panose="02020603050405020304" pitchFamily="18" charset="0"/>
                <a:ea typeface="Calibri" panose="020F0502020204030204" pitchFamily="34" charset="0"/>
                <a:cs typeface="Times New Roman" panose="02020603050405020304" pitchFamily="18" charset="0"/>
                <a:hlinkClick r:id="rId3"/>
              </a:rPr>
              <a:t>www.khannapublishers.in</a:t>
            </a:r>
            <a:endParaRPr lang="en-US" sz="1800" dirty="0">
              <a:latin typeface="Times New Roman" panose="02020603050405020304" pitchFamily="18" charset="0"/>
              <a:ea typeface="Calibri" panose="020F0502020204030204" pitchFamily="34" charset="0"/>
              <a:cs typeface="Times New Roman" panose="02020603050405020304" pitchFamily="18" charset="0"/>
            </a:endParaRPr>
          </a:p>
          <a:p>
            <a:pPr marL="342900" indent="-342900" algn="just">
              <a:buFontTx/>
              <a:buAutoNum type="arabicPeriod"/>
            </a:pPr>
            <a:r>
              <a:rPr lang="en-US" sz="1800" dirty="0" err="1">
                <a:latin typeface="Times New Roman" panose="02020603050405020304" pitchFamily="18" charset="0"/>
                <a:cs typeface="Times New Roman" panose="02020603050405020304" pitchFamily="18" charset="0"/>
              </a:rPr>
              <a:t>J.B.Gupta</a:t>
            </a:r>
            <a:r>
              <a:rPr lang="en-US" sz="1800" dirty="0">
                <a:latin typeface="Times New Roman" panose="02020603050405020304" pitchFamily="18" charset="0"/>
                <a:cs typeface="Times New Roman" panose="02020603050405020304" pitchFamily="18" charset="0"/>
              </a:rPr>
              <a:t>. (2007). </a:t>
            </a:r>
            <a:r>
              <a:rPr lang="en-US" sz="1800" i="1" dirty="0">
                <a:latin typeface="Times New Roman" panose="02020603050405020304" pitchFamily="18" charset="0"/>
                <a:cs typeface="Times New Roman" panose="02020603050405020304" pitchFamily="18" charset="0"/>
              </a:rPr>
              <a:t>Theory and Performance of Electrical Machines</a:t>
            </a:r>
            <a:r>
              <a:rPr lang="en-US" sz="1800" dirty="0">
                <a:latin typeface="Times New Roman" panose="02020603050405020304" pitchFamily="18" charset="0"/>
                <a:cs typeface="Times New Roman" panose="02020603050405020304" pitchFamily="18" charset="0"/>
              </a:rPr>
              <a:t> (Fourteen Edition ed.). Nai Sarak, Delhi: S.K. </a:t>
            </a:r>
            <a:r>
              <a:rPr lang="en-US" sz="1800" dirty="0" err="1">
                <a:latin typeface="Times New Roman" panose="02020603050405020304" pitchFamily="18" charset="0"/>
                <a:cs typeface="Times New Roman" panose="02020603050405020304" pitchFamily="18" charset="0"/>
              </a:rPr>
              <a:t>Kataria</a:t>
            </a:r>
            <a:r>
              <a:rPr lang="en-US" sz="1800" dirty="0">
                <a:latin typeface="Times New Roman" panose="02020603050405020304" pitchFamily="18" charset="0"/>
                <a:cs typeface="Times New Roman" panose="02020603050405020304" pitchFamily="18" charset="0"/>
              </a:rPr>
              <a:t> &amp; Sons. Retrieved from </a:t>
            </a:r>
            <a:r>
              <a:rPr lang="en-US" sz="1800" dirty="0">
                <a:latin typeface="Times New Roman" panose="02020603050405020304" pitchFamily="18" charset="0"/>
                <a:cs typeface="Times New Roman" panose="02020603050405020304" pitchFamily="18" charset="0"/>
                <a:hlinkClick r:id="rId4"/>
              </a:rPr>
              <a:t>katariabooks@yahoo.com</a:t>
            </a:r>
            <a:endParaRPr lang="en-US" sz="1800" dirty="0">
              <a:latin typeface="Times New Roman" panose="02020603050405020304" pitchFamily="18" charset="0"/>
              <a:cs typeface="Times New Roman" panose="02020603050405020304" pitchFamily="18" charset="0"/>
            </a:endParaRPr>
          </a:p>
          <a:p>
            <a:pPr marL="342900" lvl="0" indent="-342900" algn="just">
              <a:buFontTx/>
              <a:buAutoNum type="arabicPeriod"/>
            </a:pPr>
            <a:r>
              <a:rPr lang="en-US" sz="1800" dirty="0" err="1">
                <a:latin typeface="Times New Roman" panose="02020603050405020304" pitchFamily="18" charset="0"/>
                <a:ea typeface="Times New Roman" panose="02020603050405020304" pitchFamily="18" charset="0"/>
                <a:cs typeface="Times New Roman" panose="02020603050405020304" pitchFamily="18" charset="0"/>
              </a:rPr>
              <a:t>Gnanavadive</a:t>
            </a:r>
            <a:r>
              <a:rPr lang="en-US" sz="1800" dirty="0">
                <a:latin typeface="Times New Roman" panose="02020603050405020304" pitchFamily="18" charset="0"/>
                <a:ea typeface="Times New Roman" panose="02020603050405020304" pitchFamily="18" charset="0"/>
                <a:cs typeface="Times New Roman" panose="02020603050405020304" pitchFamily="18" charset="0"/>
              </a:rPr>
              <a:t>, J., Prabha, N. R., Kumar, C. S., &amp; Kannan, P. (2005). </a:t>
            </a:r>
            <a:r>
              <a:rPr lang="en-US" sz="1800" i="1" dirty="0">
                <a:latin typeface="Times New Roman" panose="02020603050405020304" pitchFamily="18" charset="0"/>
                <a:ea typeface="Times New Roman" panose="02020603050405020304" pitchFamily="18" charset="0"/>
                <a:cs typeface="Times New Roman" panose="02020603050405020304" pitchFamily="18" charset="0"/>
              </a:rPr>
              <a:t>Electrical Machines.</a:t>
            </a:r>
            <a:r>
              <a:rPr lang="en-US" sz="1800" dirty="0">
                <a:latin typeface="Times New Roman" panose="02020603050405020304" pitchFamily="18" charset="0"/>
                <a:ea typeface="Times New Roman" panose="02020603050405020304" pitchFamily="18" charset="0"/>
                <a:cs typeface="Times New Roman" panose="02020603050405020304" pitchFamily="18" charset="0"/>
              </a:rPr>
              <a:t> Chennai: M. </a:t>
            </a:r>
            <a:r>
              <a:rPr lang="en-US" sz="1800" dirty="0" err="1">
                <a:latin typeface="Times New Roman" panose="02020603050405020304" pitchFamily="18" charset="0"/>
                <a:ea typeface="Times New Roman" panose="02020603050405020304" pitchFamily="18" charset="0"/>
                <a:cs typeface="Times New Roman" panose="02020603050405020304" pitchFamily="18" charset="0"/>
              </a:rPr>
              <a:t>sethuraaman</a:t>
            </a:r>
            <a:r>
              <a:rPr lang="en-US" sz="1800" dirty="0">
                <a:latin typeface="Times New Roman" panose="02020603050405020304" pitchFamily="18" charset="0"/>
                <a:ea typeface="Times New Roman" panose="02020603050405020304" pitchFamily="18" charset="0"/>
                <a:cs typeface="Times New Roman" panose="02020603050405020304" pitchFamily="18" charset="0"/>
              </a:rPr>
              <a:t>, Anuradha Agencies, Publishers.</a:t>
            </a:r>
            <a:endParaRPr lang="en-GB" sz="1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514282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371600"/>
            <a:ext cx="12191999" cy="4571999"/>
          </a:xfrm>
        </p:spPr>
        <p:txBody>
          <a:bodyPr numCol="2">
            <a:noAutofit/>
          </a:bodyPr>
          <a:lstStyle/>
          <a:p>
            <a:pPr marL="457200" indent="-457200" algn="ctr">
              <a:buFont typeface="Wingdings" panose="05000000000000000000" pitchFamily="2" charset="2"/>
              <a:buChar char="v"/>
            </a:pPr>
            <a:r>
              <a:rPr lang="en-GB" sz="3200" dirty="0">
                <a:solidFill>
                  <a:schemeClr val="tx1"/>
                </a:solidFill>
                <a:latin typeface="Times New Roman" panose="02020603050405020304" pitchFamily="18" charset="0"/>
                <a:cs typeface="Times New Roman" panose="02020603050405020304" pitchFamily="18" charset="0"/>
              </a:rPr>
              <a:t>The insulating materials used in electrical machines are:</a:t>
            </a:r>
          </a:p>
          <a:p>
            <a:pPr marL="514350" indent="-514350" algn="just">
              <a:buAutoNum type="arabicPeriod"/>
            </a:pPr>
            <a:r>
              <a:rPr lang="en-GB" sz="2400" dirty="0">
                <a:solidFill>
                  <a:schemeClr val="tx1"/>
                </a:solidFill>
                <a:latin typeface="Times New Roman" panose="02020603050405020304" pitchFamily="18" charset="0"/>
                <a:cs typeface="Times New Roman" panose="02020603050405020304" pitchFamily="18" charset="0"/>
              </a:rPr>
              <a:t>cotton, </a:t>
            </a:r>
          </a:p>
          <a:p>
            <a:pPr marL="514350" indent="-514350" algn="just">
              <a:buAutoNum type="arabicPeriod"/>
            </a:pPr>
            <a:r>
              <a:rPr lang="en-GB" sz="2400" dirty="0">
                <a:solidFill>
                  <a:schemeClr val="tx1"/>
                </a:solidFill>
                <a:latin typeface="Times New Roman" panose="02020603050405020304" pitchFamily="18" charset="0"/>
                <a:cs typeface="Times New Roman" panose="02020603050405020304" pitchFamily="18" charset="0"/>
              </a:rPr>
              <a:t>varnishes, </a:t>
            </a:r>
          </a:p>
          <a:p>
            <a:pPr marL="514350" indent="-514350" algn="just">
              <a:buAutoNum type="arabicPeriod"/>
            </a:pPr>
            <a:r>
              <a:rPr lang="en-GB" sz="2400" dirty="0">
                <a:solidFill>
                  <a:schemeClr val="tx1"/>
                </a:solidFill>
                <a:latin typeface="Times New Roman" panose="02020603050405020304" pitchFamily="18" charset="0"/>
                <a:cs typeface="Times New Roman" panose="02020603050405020304" pitchFamily="18" charset="0"/>
              </a:rPr>
              <a:t>cloths, </a:t>
            </a:r>
          </a:p>
          <a:p>
            <a:pPr marL="514350" indent="-514350" algn="just">
              <a:buAutoNum type="arabicPeriod"/>
            </a:pPr>
            <a:r>
              <a:rPr lang="en-GB" sz="2400" dirty="0">
                <a:solidFill>
                  <a:schemeClr val="tx1"/>
                </a:solidFill>
                <a:latin typeface="Times New Roman" panose="02020603050405020304" pitchFamily="18" charset="0"/>
                <a:cs typeface="Times New Roman" panose="02020603050405020304" pitchFamily="18" charset="0"/>
              </a:rPr>
              <a:t>silks,</a:t>
            </a:r>
          </a:p>
          <a:p>
            <a:pPr marL="514350" indent="-514350" algn="just">
              <a:buAutoNum type="arabicPeriod"/>
            </a:pPr>
            <a:r>
              <a:rPr lang="en-GB" sz="2400" dirty="0">
                <a:solidFill>
                  <a:schemeClr val="tx1"/>
                </a:solidFill>
                <a:latin typeface="Times New Roman" panose="02020603050405020304" pitchFamily="18" charset="0"/>
                <a:cs typeface="Times New Roman" panose="02020603050405020304" pitchFamily="18" charset="0"/>
              </a:rPr>
              <a:t>rubbers, </a:t>
            </a:r>
          </a:p>
          <a:p>
            <a:pPr marL="514350" indent="-514350" algn="just">
              <a:buAutoNum type="arabicPeriod"/>
            </a:pPr>
            <a:r>
              <a:rPr lang="en-GB" sz="2400" dirty="0" err="1">
                <a:solidFill>
                  <a:schemeClr val="tx1"/>
                </a:solidFill>
                <a:latin typeface="Times New Roman" panose="02020603050405020304" pitchFamily="18" charset="0"/>
                <a:cs typeface="Times New Roman" panose="02020603050405020304" pitchFamily="18" charset="0"/>
              </a:rPr>
              <a:t>bakelite</a:t>
            </a:r>
            <a:r>
              <a:rPr lang="en-GB" sz="2400" dirty="0">
                <a:solidFill>
                  <a:schemeClr val="tx1"/>
                </a:solidFill>
                <a:latin typeface="Times New Roman" panose="02020603050405020304" pitchFamily="18" charset="0"/>
                <a:cs typeface="Times New Roman" panose="02020603050405020304" pitchFamily="18" charset="0"/>
              </a:rPr>
              <a:t>, </a:t>
            </a:r>
          </a:p>
          <a:p>
            <a:pPr marL="514350" indent="-514350" algn="just">
              <a:buAutoNum type="arabicPeriod"/>
            </a:pPr>
            <a:r>
              <a:rPr lang="en-GB" sz="2400" dirty="0">
                <a:solidFill>
                  <a:schemeClr val="tx1"/>
                </a:solidFill>
                <a:latin typeface="Times New Roman" panose="02020603050405020304" pitchFamily="18" charset="0"/>
                <a:cs typeface="Times New Roman" panose="02020603050405020304" pitchFamily="18" charset="0"/>
              </a:rPr>
              <a:t>paper, </a:t>
            </a:r>
          </a:p>
          <a:p>
            <a:pPr marL="514350" indent="-514350" algn="just">
              <a:buAutoNum type="arabicPeriod"/>
            </a:pPr>
            <a:r>
              <a:rPr lang="en-GB" sz="2400" dirty="0">
                <a:solidFill>
                  <a:schemeClr val="tx1"/>
                </a:solidFill>
                <a:latin typeface="Times New Roman" panose="02020603050405020304" pitchFamily="18" charset="0"/>
                <a:cs typeface="Times New Roman" panose="02020603050405020304" pitchFamily="18" charset="0"/>
              </a:rPr>
              <a:t>wood, </a:t>
            </a:r>
          </a:p>
          <a:p>
            <a:pPr marL="514350" indent="-514350" algn="just">
              <a:buAutoNum type="arabicPeriod"/>
            </a:pPr>
            <a:endParaRPr lang="en-GB" sz="2400" dirty="0">
              <a:solidFill>
                <a:schemeClr val="tx1"/>
              </a:solidFill>
              <a:latin typeface="Times New Roman" panose="02020603050405020304" pitchFamily="18" charset="0"/>
              <a:cs typeface="Times New Roman" panose="02020603050405020304" pitchFamily="18" charset="0"/>
            </a:endParaRPr>
          </a:p>
          <a:p>
            <a:pPr marL="514350" indent="-514350" algn="just">
              <a:buAutoNum type="arabicPeriod"/>
            </a:pPr>
            <a:endParaRPr lang="en-GB" dirty="0">
              <a:solidFill>
                <a:schemeClr val="tx1"/>
              </a:solidFill>
              <a:latin typeface="Times New Roman" panose="02020603050405020304" pitchFamily="18" charset="0"/>
              <a:cs typeface="Times New Roman" panose="02020603050405020304" pitchFamily="18" charset="0"/>
            </a:endParaRPr>
          </a:p>
          <a:p>
            <a:pPr marL="514350" indent="-514350" algn="just">
              <a:buAutoNum type="arabicPeriod"/>
            </a:pPr>
            <a:endParaRPr lang="en-GB" sz="2400" dirty="0">
              <a:solidFill>
                <a:schemeClr val="tx1"/>
              </a:solidFill>
              <a:latin typeface="Times New Roman" panose="02020603050405020304" pitchFamily="18" charset="0"/>
              <a:cs typeface="Times New Roman" panose="02020603050405020304" pitchFamily="18" charset="0"/>
            </a:endParaRPr>
          </a:p>
          <a:p>
            <a:pPr marL="514350" indent="-514350" algn="just">
              <a:buAutoNum type="arabicPeriod"/>
            </a:pPr>
            <a:endParaRPr lang="en-GB" dirty="0">
              <a:solidFill>
                <a:schemeClr val="tx1"/>
              </a:solidFill>
              <a:latin typeface="Times New Roman" panose="02020603050405020304" pitchFamily="18" charset="0"/>
              <a:cs typeface="Times New Roman" panose="02020603050405020304" pitchFamily="18" charset="0"/>
            </a:endParaRPr>
          </a:p>
          <a:p>
            <a:pPr marL="514350" indent="-514350" algn="just">
              <a:buAutoNum type="arabicPeriod"/>
            </a:pPr>
            <a:endParaRPr lang="en-GB" sz="2400" dirty="0">
              <a:solidFill>
                <a:schemeClr val="tx1"/>
              </a:solidFill>
              <a:latin typeface="Times New Roman" panose="02020603050405020304" pitchFamily="18" charset="0"/>
              <a:cs typeface="Times New Roman" panose="02020603050405020304" pitchFamily="18" charset="0"/>
            </a:endParaRPr>
          </a:p>
          <a:p>
            <a:pPr marL="514350" indent="-514350" algn="just">
              <a:buAutoNum type="arabicPeriod"/>
            </a:pPr>
            <a:r>
              <a:rPr lang="en-GB" sz="2400" dirty="0">
                <a:solidFill>
                  <a:schemeClr val="tx1"/>
                </a:solidFill>
                <a:latin typeface="Times New Roman" panose="02020603050405020304" pitchFamily="18" charset="0"/>
                <a:cs typeface="Times New Roman" panose="02020603050405020304" pitchFamily="18" charset="0"/>
              </a:rPr>
              <a:t>mica, </a:t>
            </a:r>
          </a:p>
          <a:p>
            <a:pPr marL="514350" indent="-514350" algn="just">
              <a:buAutoNum type="arabicPeriod"/>
            </a:pPr>
            <a:r>
              <a:rPr lang="en-GB" sz="2400" dirty="0">
                <a:solidFill>
                  <a:schemeClr val="tx1"/>
                </a:solidFill>
                <a:latin typeface="Times New Roman" panose="02020603050405020304" pitchFamily="18" charset="0"/>
                <a:cs typeface="Times New Roman" panose="02020603050405020304" pitchFamily="18" charset="0"/>
              </a:rPr>
              <a:t>asbestos, </a:t>
            </a:r>
          </a:p>
          <a:p>
            <a:pPr marL="514350" indent="-514350" algn="just">
              <a:buAutoNum type="arabicPeriod"/>
            </a:pPr>
            <a:r>
              <a:rPr lang="en-GB" sz="2400" dirty="0">
                <a:solidFill>
                  <a:schemeClr val="tx1"/>
                </a:solidFill>
                <a:latin typeface="Times New Roman" panose="02020603050405020304" pitchFamily="18" charset="0"/>
                <a:cs typeface="Times New Roman" panose="02020603050405020304" pitchFamily="18" charset="0"/>
              </a:rPr>
              <a:t>glass, </a:t>
            </a:r>
          </a:p>
          <a:p>
            <a:pPr marL="514350" indent="-514350" algn="just">
              <a:buAutoNum type="arabicPeriod"/>
            </a:pPr>
            <a:r>
              <a:rPr lang="en-GB" sz="2400" dirty="0">
                <a:solidFill>
                  <a:schemeClr val="tx1"/>
                </a:solidFill>
                <a:latin typeface="Times New Roman" panose="02020603050405020304" pitchFamily="18" charset="0"/>
                <a:cs typeface="Times New Roman" panose="02020603050405020304" pitchFamily="18" charset="0"/>
              </a:rPr>
              <a:t>porcelain, </a:t>
            </a:r>
          </a:p>
          <a:p>
            <a:pPr marL="514350" indent="-514350" algn="just">
              <a:buAutoNum type="arabicPeriod"/>
            </a:pPr>
            <a:r>
              <a:rPr lang="en-GB" sz="2400" dirty="0">
                <a:solidFill>
                  <a:schemeClr val="tx1"/>
                </a:solidFill>
                <a:latin typeface="Times New Roman" panose="02020603050405020304" pitchFamily="18" charset="0"/>
                <a:cs typeface="Times New Roman" panose="02020603050405020304" pitchFamily="18" charset="0"/>
              </a:rPr>
              <a:t>insulating oil</a:t>
            </a:r>
            <a:r>
              <a:rPr lang="en-GB" dirty="0">
                <a:solidFill>
                  <a:schemeClr val="tx1"/>
                </a:solidFill>
                <a:latin typeface="Times New Roman" panose="02020603050405020304" pitchFamily="18" charset="0"/>
                <a:cs typeface="Times New Roman" panose="02020603050405020304" pitchFamily="18" charset="0"/>
              </a:rPr>
              <a:t> (Paraffins, naphthene and aromatic </a:t>
            </a:r>
            <a:r>
              <a:rPr lang="en-GB" sz="2400" dirty="0">
                <a:solidFill>
                  <a:schemeClr val="tx1"/>
                </a:solidFill>
                <a:latin typeface="Times New Roman" panose="02020603050405020304" pitchFamily="18" charset="0"/>
                <a:cs typeface="Times New Roman" panose="02020603050405020304" pitchFamily="18" charset="0"/>
              </a:rPr>
              <a:t> etc.)</a:t>
            </a:r>
          </a:p>
          <a:p>
            <a:pPr marL="0" marR="0" indent="0">
              <a:lnSpc>
                <a:spcPct val="115000"/>
              </a:lnSpc>
              <a:spcBef>
                <a:spcPts val="0"/>
              </a:spcBef>
              <a:spcAft>
                <a:spcPts val="1000"/>
              </a:spcAft>
              <a:buNone/>
            </a:pPr>
            <a:endParaRPr lang="en-US" dirty="0">
              <a:effectLst/>
              <a:latin typeface="Calibri" panose="020F0502020204030204" pitchFamily="34" charset="0"/>
              <a:ea typeface="Calibri" panose="020F0502020204030204" pitchFamily="34" charset="0"/>
            </a:endParaRPr>
          </a:p>
          <a:p>
            <a:pPr marL="0" indent="0" algn="just">
              <a:buNone/>
            </a:pPr>
            <a:r>
              <a:rPr lang="en-US" b="1" dirty="0">
                <a:effectLst/>
                <a:latin typeface="Times New Roman" panose="02020603050405020304" pitchFamily="18" charset="0"/>
                <a:ea typeface="Times New Roman" panose="02020603050405020304" pitchFamily="18" charset="0"/>
                <a:cs typeface="Times New Roman" panose="02020603050405020304" pitchFamily="18" charset="0"/>
              </a:rPr>
              <a:t> </a:t>
            </a:r>
          </a:p>
          <a:p>
            <a:pPr marL="0" indent="0" algn="just">
              <a:buNone/>
            </a:pPr>
            <a:endParaRPr lang="en-US" dirty="0">
              <a:effectLst/>
              <a:latin typeface="Calibri" panose="020F0502020204030204" pitchFamily="34" charset="0"/>
              <a:ea typeface="Calibri" panose="020F0502020204030204" pitchFamily="34" charset="0"/>
            </a:endParaRPr>
          </a:p>
          <a:p>
            <a:pPr marL="0" indent="0">
              <a:buNone/>
            </a:pPr>
            <a:endParaRPr lang="en-NP" dirty="0"/>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pPr marR="0" lvl="0">
              <a:lnSpc>
                <a:spcPct val="115000"/>
              </a:lnSpc>
              <a:spcBef>
                <a:spcPts val="0"/>
              </a:spcBef>
              <a:spcAft>
                <a:spcPts val="0"/>
              </a:spcAft>
              <a:tabLst>
                <a:tab pos="0" algn="l"/>
              </a:tabLst>
            </a:pPr>
            <a:r>
              <a:rPr lang="en-US" sz="1800" dirty="0">
                <a:solidFill>
                  <a:srgbClr val="0D0D0D"/>
                </a:solidFill>
                <a:effectLst/>
                <a:highlight>
                  <a:srgbClr val="FFFFFF"/>
                </a:highlight>
                <a:latin typeface="Times New Roman" panose="02020603050405020304" pitchFamily="18" charset="0"/>
                <a:ea typeface="Calibri" panose="020F0502020204030204" pitchFamily="34" charset="0"/>
                <a:cs typeface="Symbol" panose="05050102010706020507" pitchFamily="18" charset="2"/>
              </a:rPr>
              <a:t>Up until now, our grasp of reality is confined to bodily experiences, yet there remains a need to comprehend the conscious reality.</a:t>
            </a:r>
            <a:endParaRPr lang="en-US" sz="1800" dirty="0">
              <a:effectLst/>
              <a:latin typeface="Calibri" panose="020F0502020204030204" pitchFamily="34" charset="0"/>
              <a:ea typeface="Calibri" panose="020F0502020204030204" pitchFamily="34" charset="0"/>
              <a:cs typeface="Symbol" panose="05050102010706020507" pitchFamily="18" charset="2"/>
            </a:endParaRPr>
          </a:p>
        </p:txBody>
      </p:sp>
    </p:spTree>
    <p:extLst>
      <p:ext uri="{BB962C8B-B14F-4D97-AF65-F5344CB8AC3E}">
        <p14:creationId xmlns:p14="http://schemas.microsoft.com/office/powerpoint/2010/main" val="34460319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371600"/>
            <a:ext cx="12191999" cy="4571999"/>
          </a:xfrm>
        </p:spPr>
        <p:txBody>
          <a:bodyPr>
            <a:noAutofit/>
          </a:bodyPr>
          <a:lstStyle/>
          <a:p>
            <a:pPr marL="0" indent="0" algn="just">
              <a:buNone/>
            </a:pPr>
            <a:r>
              <a:rPr lang="en-GB" sz="2200" b="1" dirty="0">
                <a:solidFill>
                  <a:schemeClr val="tx1"/>
                </a:solidFill>
                <a:latin typeface="Times New Roman" panose="02020603050405020304" pitchFamily="18" charset="0"/>
                <a:cs typeface="Times New Roman" panose="02020603050405020304" pitchFamily="18" charset="0"/>
              </a:rPr>
              <a:t>Classification of insulating materials:</a:t>
            </a:r>
          </a:p>
          <a:p>
            <a:pPr marL="457200" indent="-457200" algn="just">
              <a:buFont typeface="Wingdings" panose="05000000000000000000" pitchFamily="2" charset="2"/>
              <a:buChar char="v"/>
            </a:pPr>
            <a:r>
              <a:rPr lang="en-GB" sz="2200" dirty="0">
                <a:solidFill>
                  <a:schemeClr val="tx1"/>
                </a:solidFill>
                <a:latin typeface="Times New Roman" panose="02020603050405020304" pitchFamily="18" charset="0"/>
                <a:cs typeface="Times New Roman" panose="02020603050405020304" pitchFamily="18" charset="0"/>
              </a:rPr>
              <a:t>Insulating materials are always subjected to heat in the electrical circuits. Therefore, it is good idea to classify the insulating martials into different classes based on their limiting temperature capabilities.</a:t>
            </a:r>
          </a:p>
          <a:p>
            <a:pPr marL="514350" indent="-514350" algn="just">
              <a:buAutoNum type="arabicPeriod"/>
            </a:pPr>
            <a:r>
              <a:rPr lang="en-GB" sz="2200" b="1" dirty="0">
                <a:solidFill>
                  <a:schemeClr val="tx1"/>
                </a:solidFill>
                <a:latin typeface="Times New Roman" panose="02020603050405020304" pitchFamily="18" charset="0"/>
                <a:cs typeface="Times New Roman" panose="02020603050405020304" pitchFamily="18" charset="0"/>
              </a:rPr>
              <a:t>Class Y</a:t>
            </a:r>
          </a:p>
          <a:p>
            <a:pPr marL="457200" indent="-457200" algn="just">
              <a:buFont typeface="Wingdings" panose="05000000000000000000" pitchFamily="2" charset="2"/>
              <a:buChar char="Ø"/>
            </a:pPr>
            <a:r>
              <a:rPr lang="en-GB" sz="2200" dirty="0">
                <a:solidFill>
                  <a:schemeClr val="tx1"/>
                </a:solidFill>
                <a:latin typeface="Times New Roman" panose="02020603050405020304" pitchFamily="18" charset="0"/>
                <a:cs typeface="Times New Roman" panose="02020603050405020304" pitchFamily="18" charset="0"/>
              </a:rPr>
              <a:t>Cotton yarns and fabrics, paper and fibrous materials of cellulose or silk.</a:t>
            </a:r>
          </a:p>
          <a:p>
            <a:pPr marL="457200" indent="-457200" algn="just">
              <a:buFont typeface="Wingdings" panose="05000000000000000000" pitchFamily="2" charset="2"/>
              <a:buChar char="Ø"/>
            </a:pPr>
            <a:r>
              <a:rPr lang="en-GB" sz="2200" dirty="0">
                <a:solidFill>
                  <a:schemeClr val="tx1"/>
                </a:solidFill>
                <a:latin typeface="Times New Roman" panose="02020603050405020304" pitchFamily="18" charset="0"/>
                <a:cs typeface="Times New Roman" panose="02020603050405020304" pitchFamily="18" charset="0"/>
              </a:rPr>
              <a:t>Limiting temperature is 90°.</a:t>
            </a:r>
          </a:p>
          <a:p>
            <a:pPr marL="0" indent="0" algn="just">
              <a:buNone/>
            </a:pPr>
            <a:r>
              <a:rPr lang="en-GB" sz="2200" b="1" dirty="0">
                <a:solidFill>
                  <a:schemeClr val="tx1"/>
                </a:solidFill>
                <a:latin typeface="Times New Roman" panose="02020603050405020304" pitchFamily="18" charset="0"/>
                <a:cs typeface="Times New Roman" panose="02020603050405020304" pitchFamily="18" charset="0"/>
              </a:rPr>
              <a:t>2.  Class A</a:t>
            </a:r>
          </a:p>
          <a:p>
            <a:pPr marL="457200" indent="-457200" algn="just">
              <a:buFont typeface="Wingdings" panose="05000000000000000000" pitchFamily="2" charset="2"/>
              <a:buChar char="Ø"/>
            </a:pPr>
            <a:r>
              <a:rPr lang="en-GB" sz="2200" dirty="0">
                <a:solidFill>
                  <a:schemeClr val="tx1"/>
                </a:solidFill>
                <a:latin typeface="Times New Roman" panose="02020603050405020304" pitchFamily="18" charset="0"/>
                <a:cs typeface="Times New Roman" panose="02020603050405020304" pitchFamily="18" charset="0"/>
              </a:rPr>
              <a:t>Same materials as above but impregnated with immersed in liquid dielectric.</a:t>
            </a:r>
          </a:p>
          <a:p>
            <a:pPr marL="457200" indent="-457200" algn="just">
              <a:buFont typeface="Wingdings" panose="05000000000000000000" pitchFamily="2" charset="2"/>
              <a:buChar char="Ø"/>
            </a:pPr>
            <a:r>
              <a:rPr lang="en-GB" sz="2200" dirty="0">
                <a:solidFill>
                  <a:schemeClr val="tx1"/>
                </a:solidFill>
                <a:latin typeface="Times New Roman" panose="02020603050405020304" pitchFamily="18" charset="0"/>
                <a:cs typeface="Times New Roman" panose="02020603050405020304" pitchFamily="18" charset="0"/>
              </a:rPr>
              <a:t>Limiting temperature is 105°.</a:t>
            </a:r>
          </a:p>
          <a:p>
            <a:pPr marL="0" indent="0" algn="just">
              <a:buNone/>
            </a:pPr>
            <a:r>
              <a:rPr lang="en-GB" sz="2200" b="1" dirty="0">
                <a:solidFill>
                  <a:schemeClr val="tx1"/>
                </a:solidFill>
                <a:latin typeface="Times New Roman" panose="02020603050405020304" pitchFamily="18" charset="0"/>
                <a:cs typeface="Times New Roman" panose="02020603050405020304" pitchFamily="18" charset="0"/>
              </a:rPr>
              <a:t>3.  Class E</a:t>
            </a:r>
          </a:p>
          <a:p>
            <a:pPr marL="457200" indent="-457200" algn="just">
              <a:buFont typeface="Wingdings" panose="05000000000000000000" pitchFamily="2" charset="2"/>
              <a:buChar char="Ø"/>
            </a:pPr>
            <a:r>
              <a:rPr lang="en-GB" sz="2200" dirty="0">
                <a:solidFill>
                  <a:schemeClr val="tx1"/>
                </a:solidFill>
                <a:latin typeface="Times New Roman" panose="02020603050405020304" pitchFamily="18" charset="0"/>
                <a:cs typeface="Times New Roman" panose="02020603050405020304" pitchFamily="18" charset="0"/>
              </a:rPr>
              <a:t>Certain synthetic organic films.</a:t>
            </a:r>
          </a:p>
          <a:p>
            <a:pPr marL="457200" indent="-457200" algn="just">
              <a:buFont typeface="Wingdings" panose="05000000000000000000" pitchFamily="2" charset="2"/>
              <a:buChar char="Ø"/>
            </a:pPr>
            <a:r>
              <a:rPr lang="en-GB" sz="2200" dirty="0">
                <a:solidFill>
                  <a:schemeClr val="tx1"/>
                </a:solidFill>
                <a:latin typeface="Times New Roman" panose="02020603050405020304" pitchFamily="18" charset="0"/>
                <a:cs typeface="Times New Roman" panose="02020603050405020304" pitchFamily="18" charset="0"/>
              </a:rPr>
              <a:t>Limiting temperature is 120°.</a:t>
            </a:r>
            <a:endParaRPr lang="en-US" sz="2200" dirty="0">
              <a:solidFill>
                <a:schemeClr val="tx1"/>
              </a:solidFill>
              <a:effectLst/>
              <a:latin typeface="Calibri" panose="020F0502020204030204" pitchFamily="34" charset="0"/>
              <a:ea typeface="Calibri" panose="020F0502020204030204" pitchFamily="34" charset="0"/>
            </a:endParaRPr>
          </a:p>
          <a:p>
            <a:pPr marL="0" indent="0" algn="just">
              <a:buNone/>
            </a:pPr>
            <a:r>
              <a:rPr lang="en-US" b="1" dirty="0">
                <a:effectLst/>
                <a:latin typeface="Times New Roman" panose="02020603050405020304" pitchFamily="18" charset="0"/>
                <a:ea typeface="Times New Roman" panose="02020603050405020304" pitchFamily="18" charset="0"/>
                <a:cs typeface="Times New Roman" panose="02020603050405020304" pitchFamily="18" charset="0"/>
              </a:rPr>
              <a:t> </a:t>
            </a:r>
          </a:p>
          <a:p>
            <a:pPr marL="0" indent="0" algn="just">
              <a:buNone/>
            </a:pPr>
            <a:endParaRPr lang="en-US" dirty="0">
              <a:effectLst/>
              <a:latin typeface="Calibri" panose="020F0502020204030204" pitchFamily="34" charset="0"/>
              <a:ea typeface="Calibri" panose="020F0502020204030204" pitchFamily="34" charset="0"/>
            </a:endParaRPr>
          </a:p>
          <a:p>
            <a:pPr marL="0" indent="0">
              <a:buNone/>
            </a:pPr>
            <a:endParaRPr lang="en-NP" dirty="0"/>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pPr marR="0" lvl="0">
              <a:lnSpc>
                <a:spcPct val="115000"/>
              </a:lnSpc>
              <a:spcBef>
                <a:spcPts val="0"/>
              </a:spcBef>
              <a:spcAft>
                <a:spcPts val="0"/>
              </a:spcAft>
              <a:tabLst>
                <a:tab pos="0" algn="l"/>
              </a:tabLst>
            </a:pPr>
            <a:r>
              <a:rPr lang="en-US" sz="1800" dirty="0">
                <a:solidFill>
                  <a:srgbClr val="0D0D0D"/>
                </a:solidFill>
                <a:effectLst/>
                <a:highlight>
                  <a:srgbClr val="FFFFFF"/>
                </a:highlight>
                <a:latin typeface="Times New Roman" panose="02020603050405020304" pitchFamily="18" charset="0"/>
                <a:ea typeface="Calibri" panose="020F0502020204030204" pitchFamily="34" charset="0"/>
                <a:cs typeface="Symbol" panose="05050102010706020507" pitchFamily="18" charset="2"/>
              </a:rPr>
              <a:t>Up until now, our grasp of reality is confined to bodily experiences, yet there remains a need to comprehend the conscious reality.</a:t>
            </a:r>
            <a:endParaRPr lang="en-US" sz="1800" dirty="0">
              <a:effectLst/>
              <a:latin typeface="Calibri" panose="020F0502020204030204" pitchFamily="34" charset="0"/>
              <a:ea typeface="Calibri" panose="020F0502020204030204" pitchFamily="34" charset="0"/>
              <a:cs typeface="Symbol" panose="05050102010706020507" pitchFamily="18" charset="2"/>
            </a:endParaRPr>
          </a:p>
        </p:txBody>
      </p:sp>
    </p:spTree>
    <p:extLst>
      <p:ext uri="{BB962C8B-B14F-4D97-AF65-F5344CB8AC3E}">
        <p14:creationId xmlns:p14="http://schemas.microsoft.com/office/powerpoint/2010/main" val="16628685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371600"/>
            <a:ext cx="12191999" cy="4571999"/>
          </a:xfrm>
        </p:spPr>
        <p:txBody>
          <a:bodyPr>
            <a:noAutofit/>
          </a:bodyPr>
          <a:lstStyle/>
          <a:p>
            <a:pPr marL="0" indent="0" algn="just">
              <a:buNone/>
            </a:pPr>
            <a:r>
              <a:rPr lang="en-GB" sz="2000" b="1" dirty="0">
                <a:solidFill>
                  <a:srgbClr val="FF0000"/>
                </a:solidFill>
                <a:latin typeface="Times New Roman" panose="02020603050405020304" pitchFamily="18" charset="0"/>
                <a:cs typeface="Times New Roman" panose="02020603050405020304" pitchFamily="18" charset="0"/>
              </a:rPr>
              <a:t>4</a:t>
            </a:r>
            <a:r>
              <a:rPr lang="en-GB" sz="2000" b="1" dirty="0">
                <a:solidFill>
                  <a:schemeClr val="tx1"/>
                </a:solidFill>
                <a:latin typeface="Times New Roman" panose="02020603050405020304" pitchFamily="18" charset="0"/>
                <a:cs typeface="Times New Roman" panose="02020603050405020304" pitchFamily="18" charset="0"/>
              </a:rPr>
              <a:t>.    Class B</a:t>
            </a:r>
          </a:p>
          <a:p>
            <a:pPr marL="457200" indent="-457200" algn="just">
              <a:buFont typeface="Wingdings" panose="05000000000000000000" pitchFamily="2" charset="2"/>
              <a:buChar char="Ø"/>
            </a:pPr>
            <a:r>
              <a:rPr lang="en-GB" sz="2000" dirty="0">
                <a:solidFill>
                  <a:schemeClr val="tx1"/>
                </a:solidFill>
                <a:latin typeface="Times New Roman" panose="02020603050405020304" pitchFamily="18" charset="0"/>
                <a:cs typeface="Times New Roman" panose="02020603050405020304" pitchFamily="18" charset="0"/>
              </a:rPr>
              <a:t>Mica, asbestos, or glass-fibre base materials combined with organic binding.</a:t>
            </a:r>
          </a:p>
          <a:p>
            <a:pPr marL="457200" indent="-457200" algn="just">
              <a:buFont typeface="Wingdings" panose="05000000000000000000" pitchFamily="2" charset="2"/>
              <a:buChar char="Ø"/>
            </a:pPr>
            <a:r>
              <a:rPr lang="en-GB" sz="2000" dirty="0">
                <a:solidFill>
                  <a:schemeClr val="tx1"/>
                </a:solidFill>
                <a:latin typeface="Times New Roman" panose="02020603050405020304" pitchFamily="18" charset="0"/>
                <a:cs typeface="Times New Roman" panose="02020603050405020304" pitchFamily="18" charset="0"/>
              </a:rPr>
              <a:t>Limiting temperature is 130°.</a:t>
            </a:r>
          </a:p>
          <a:p>
            <a:pPr marL="0" indent="0" algn="just">
              <a:buNone/>
            </a:pPr>
            <a:r>
              <a:rPr lang="en-GB" sz="2000" b="1" dirty="0">
                <a:solidFill>
                  <a:schemeClr val="tx1"/>
                </a:solidFill>
                <a:latin typeface="Times New Roman" panose="02020603050405020304" pitchFamily="18" charset="0"/>
                <a:cs typeface="Times New Roman" panose="02020603050405020304" pitchFamily="18" charset="0"/>
              </a:rPr>
              <a:t>5.    Class F</a:t>
            </a:r>
          </a:p>
          <a:p>
            <a:pPr marL="457200" indent="-457200" algn="just">
              <a:buFont typeface="Wingdings" panose="05000000000000000000" pitchFamily="2" charset="2"/>
              <a:buChar char="Ø"/>
            </a:pPr>
            <a:r>
              <a:rPr lang="en-GB" sz="2000" dirty="0">
                <a:solidFill>
                  <a:schemeClr val="tx1"/>
                </a:solidFill>
                <a:latin typeface="Times New Roman" panose="02020603050405020304" pitchFamily="18" charset="0"/>
                <a:cs typeface="Times New Roman" panose="02020603050405020304" pitchFamily="18" charset="0"/>
              </a:rPr>
              <a:t>Mica, Asbestos or glass-fibre combined with suitable synthetic binding and impregnated agent.</a:t>
            </a:r>
          </a:p>
          <a:p>
            <a:pPr marL="457200" indent="-457200" algn="just">
              <a:buFont typeface="Wingdings" panose="05000000000000000000" pitchFamily="2" charset="2"/>
              <a:buChar char="Ø"/>
            </a:pPr>
            <a:r>
              <a:rPr lang="en-GB" sz="2000" dirty="0">
                <a:solidFill>
                  <a:schemeClr val="tx1"/>
                </a:solidFill>
                <a:latin typeface="Times New Roman" panose="02020603050405020304" pitchFamily="18" charset="0"/>
                <a:cs typeface="Times New Roman" panose="02020603050405020304" pitchFamily="18" charset="0"/>
              </a:rPr>
              <a:t>Limiting temperature is 155°.</a:t>
            </a:r>
          </a:p>
          <a:p>
            <a:pPr marL="0" indent="0" algn="just">
              <a:buNone/>
            </a:pPr>
            <a:r>
              <a:rPr lang="en-GB" sz="2000" b="1" dirty="0">
                <a:solidFill>
                  <a:schemeClr val="tx1"/>
                </a:solidFill>
                <a:latin typeface="Times New Roman" panose="02020603050405020304" pitchFamily="18" charset="0"/>
                <a:cs typeface="Times New Roman" panose="02020603050405020304" pitchFamily="18" charset="0"/>
              </a:rPr>
              <a:t>6.   Class H</a:t>
            </a:r>
          </a:p>
          <a:p>
            <a:pPr marL="457200" indent="-457200" algn="just">
              <a:buFont typeface="Wingdings" panose="05000000000000000000" pitchFamily="2" charset="2"/>
              <a:buChar char="Ø"/>
            </a:pPr>
            <a:r>
              <a:rPr lang="en-GB" sz="2000" dirty="0">
                <a:solidFill>
                  <a:schemeClr val="tx1"/>
                </a:solidFill>
                <a:latin typeface="Times New Roman" panose="02020603050405020304" pitchFamily="18" charset="0"/>
                <a:cs typeface="Times New Roman" panose="02020603050405020304" pitchFamily="18" charset="0"/>
              </a:rPr>
              <a:t>Mica, asbestos or glass fibre combined with silicon binding and impregnated agent.</a:t>
            </a:r>
          </a:p>
          <a:p>
            <a:pPr marL="457200" indent="-457200" algn="just">
              <a:buFont typeface="Wingdings" panose="05000000000000000000" pitchFamily="2" charset="2"/>
              <a:buChar char="Ø"/>
            </a:pPr>
            <a:r>
              <a:rPr lang="en-GB" sz="2000" dirty="0">
                <a:solidFill>
                  <a:schemeClr val="tx1"/>
                </a:solidFill>
                <a:latin typeface="Times New Roman" panose="02020603050405020304" pitchFamily="18" charset="0"/>
                <a:cs typeface="Times New Roman" panose="02020603050405020304" pitchFamily="18" charset="0"/>
              </a:rPr>
              <a:t>Limiting temperature is 180°.</a:t>
            </a:r>
          </a:p>
          <a:p>
            <a:pPr marL="0" indent="0" algn="just">
              <a:buNone/>
            </a:pPr>
            <a:r>
              <a:rPr lang="en-GB" sz="2000" b="1" dirty="0">
                <a:solidFill>
                  <a:schemeClr val="tx1"/>
                </a:solidFill>
                <a:latin typeface="Times New Roman" panose="02020603050405020304" pitchFamily="18" charset="0"/>
                <a:cs typeface="Times New Roman" panose="02020603050405020304" pitchFamily="18" charset="0"/>
              </a:rPr>
              <a:t>7.    Class C</a:t>
            </a:r>
          </a:p>
          <a:p>
            <a:pPr marL="457200" indent="-457200" algn="just">
              <a:buFont typeface="Wingdings" panose="05000000000000000000" pitchFamily="2" charset="2"/>
              <a:buChar char="Ø"/>
            </a:pPr>
            <a:r>
              <a:rPr lang="en-GB" sz="2000" dirty="0">
                <a:solidFill>
                  <a:schemeClr val="tx1"/>
                </a:solidFill>
                <a:latin typeface="Times New Roman" panose="02020603050405020304" pitchFamily="18" charset="0"/>
                <a:cs typeface="Times New Roman" panose="02020603050405020304" pitchFamily="18" charset="0"/>
              </a:rPr>
              <a:t>Mica, ceramic materials, glass or quartz used with inorganic binding agents.</a:t>
            </a:r>
          </a:p>
          <a:p>
            <a:pPr marL="457200" indent="-457200" algn="just">
              <a:buFont typeface="Wingdings" panose="05000000000000000000" pitchFamily="2" charset="2"/>
              <a:buChar char="Ø"/>
            </a:pPr>
            <a:r>
              <a:rPr lang="en-GB" sz="2000" dirty="0">
                <a:solidFill>
                  <a:schemeClr val="tx1"/>
                </a:solidFill>
                <a:latin typeface="Times New Roman" panose="02020603050405020304" pitchFamily="18" charset="0"/>
                <a:cs typeface="Times New Roman" panose="02020603050405020304" pitchFamily="18" charset="0"/>
              </a:rPr>
              <a:t>Limiting temperature is 180° and above.</a:t>
            </a:r>
          </a:p>
          <a:p>
            <a:pPr marL="0" indent="0" algn="just">
              <a:buNone/>
            </a:pPr>
            <a:endParaRPr lang="en-GB" sz="2000" dirty="0">
              <a:latin typeface="Times New Roman" panose="02020603050405020304" pitchFamily="18" charset="0"/>
              <a:cs typeface="Times New Roman" panose="02020603050405020304" pitchFamily="18" charset="0"/>
            </a:endParaRPr>
          </a:p>
          <a:p>
            <a:pPr marL="0" indent="0" algn="just">
              <a:buNone/>
            </a:pPr>
            <a:r>
              <a:rPr lang="en-US" b="1" dirty="0">
                <a:effectLst/>
                <a:latin typeface="Times New Roman" panose="02020603050405020304" pitchFamily="18" charset="0"/>
                <a:ea typeface="Times New Roman" panose="02020603050405020304" pitchFamily="18" charset="0"/>
                <a:cs typeface="Times New Roman" panose="02020603050405020304" pitchFamily="18" charset="0"/>
              </a:rPr>
              <a:t> </a:t>
            </a:r>
          </a:p>
          <a:p>
            <a:pPr marL="0" indent="0" algn="just">
              <a:buNone/>
            </a:pPr>
            <a:endParaRPr lang="en-US" dirty="0">
              <a:effectLst/>
              <a:latin typeface="Calibri" panose="020F0502020204030204" pitchFamily="34" charset="0"/>
              <a:ea typeface="Calibri" panose="020F0502020204030204" pitchFamily="34" charset="0"/>
            </a:endParaRPr>
          </a:p>
          <a:p>
            <a:pPr marL="0" indent="0">
              <a:buNone/>
            </a:pPr>
            <a:endParaRPr lang="en-NP" dirty="0"/>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pPr marR="0" lvl="0">
              <a:lnSpc>
                <a:spcPct val="115000"/>
              </a:lnSpc>
              <a:spcBef>
                <a:spcPts val="0"/>
              </a:spcBef>
              <a:spcAft>
                <a:spcPts val="0"/>
              </a:spcAft>
              <a:tabLst>
                <a:tab pos="0" algn="l"/>
              </a:tabLst>
            </a:pPr>
            <a:r>
              <a:rPr lang="en-US" sz="1800" dirty="0">
                <a:solidFill>
                  <a:srgbClr val="0D0D0D"/>
                </a:solidFill>
                <a:effectLst/>
                <a:highlight>
                  <a:srgbClr val="FFFFFF"/>
                </a:highlight>
                <a:latin typeface="Times New Roman" panose="02020603050405020304" pitchFamily="18" charset="0"/>
                <a:ea typeface="Calibri" panose="020F0502020204030204" pitchFamily="34" charset="0"/>
                <a:cs typeface="Symbol" panose="05050102010706020507" pitchFamily="18" charset="2"/>
              </a:rPr>
              <a:t>Up until now, our grasp of reality is confined to bodily experiences, yet there remains a need to comprehend the conscious reality.</a:t>
            </a:r>
            <a:endParaRPr lang="en-US" sz="1800" dirty="0">
              <a:effectLst/>
              <a:latin typeface="Calibri" panose="020F0502020204030204" pitchFamily="34" charset="0"/>
              <a:ea typeface="Calibri" panose="020F0502020204030204" pitchFamily="34" charset="0"/>
              <a:cs typeface="Symbol" panose="05050102010706020507" pitchFamily="18" charset="2"/>
            </a:endParaRPr>
          </a:p>
        </p:txBody>
      </p:sp>
    </p:spTree>
    <p:extLst>
      <p:ext uri="{BB962C8B-B14F-4D97-AF65-F5344CB8AC3E}">
        <p14:creationId xmlns:p14="http://schemas.microsoft.com/office/powerpoint/2010/main" val="8000179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371600"/>
            <a:ext cx="12191999" cy="4571999"/>
          </a:xfrm>
        </p:spPr>
        <p:txBody>
          <a:bodyPr>
            <a:noAutofit/>
          </a:bodyPr>
          <a:lstStyle/>
          <a:p>
            <a:pPr marL="0" indent="0" algn="just">
              <a:buNone/>
            </a:pPr>
            <a:r>
              <a:rPr lang="en-GB" sz="3600" dirty="0">
                <a:solidFill>
                  <a:srgbClr val="FF0000"/>
                </a:solidFill>
                <a:latin typeface="Times New Roman" panose="02020603050405020304" pitchFamily="18" charset="0"/>
                <a:cs typeface="Times New Roman" panose="02020603050405020304" pitchFamily="18" charset="0"/>
              </a:rPr>
              <a:t>Note: Temperature limits of any electrical machine should not be exceeded in practice, if temperature limit is exceeded then it will result in deteriorations and breakdown in insulations and will shorten the life of machines.</a:t>
            </a:r>
          </a:p>
          <a:p>
            <a:pPr marL="0" indent="0" algn="just">
              <a:buNone/>
            </a:pPr>
            <a:endParaRPr lang="en-GB" sz="2000" dirty="0">
              <a:latin typeface="Times New Roman" panose="02020603050405020304" pitchFamily="18" charset="0"/>
              <a:cs typeface="Times New Roman" panose="02020603050405020304" pitchFamily="18" charset="0"/>
            </a:endParaRPr>
          </a:p>
          <a:p>
            <a:pPr marL="0" indent="0" algn="just">
              <a:buNone/>
            </a:pPr>
            <a:r>
              <a:rPr lang="en-US" b="1" dirty="0">
                <a:effectLst/>
                <a:latin typeface="Times New Roman" panose="02020603050405020304" pitchFamily="18" charset="0"/>
                <a:ea typeface="Times New Roman" panose="02020603050405020304" pitchFamily="18" charset="0"/>
                <a:cs typeface="Times New Roman" panose="02020603050405020304" pitchFamily="18" charset="0"/>
              </a:rPr>
              <a:t> </a:t>
            </a:r>
          </a:p>
          <a:p>
            <a:pPr marL="0" indent="0" algn="just">
              <a:buNone/>
            </a:pPr>
            <a:endParaRPr lang="en-US" dirty="0">
              <a:effectLst/>
              <a:latin typeface="Calibri" panose="020F0502020204030204" pitchFamily="34" charset="0"/>
              <a:ea typeface="Calibri" panose="020F0502020204030204" pitchFamily="34" charset="0"/>
            </a:endParaRPr>
          </a:p>
          <a:p>
            <a:pPr marL="0" indent="0">
              <a:buNone/>
            </a:pPr>
            <a:endParaRPr lang="en-NP" dirty="0"/>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pPr marR="0" lvl="0">
              <a:lnSpc>
                <a:spcPct val="115000"/>
              </a:lnSpc>
              <a:spcBef>
                <a:spcPts val="0"/>
              </a:spcBef>
              <a:spcAft>
                <a:spcPts val="0"/>
              </a:spcAft>
              <a:tabLst>
                <a:tab pos="0" algn="l"/>
              </a:tabLst>
            </a:pPr>
            <a:r>
              <a:rPr lang="en-US" sz="1800" dirty="0">
                <a:solidFill>
                  <a:srgbClr val="0D0D0D"/>
                </a:solidFill>
                <a:effectLst/>
                <a:highlight>
                  <a:srgbClr val="FFFFFF"/>
                </a:highlight>
                <a:latin typeface="Times New Roman" panose="02020603050405020304" pitchFamily="18" charset="0"/>
                <a:ea typeface="Calibri" panose="020F0502020204030204" pitchFamily="34" charset="0"/>
                <a:cs typeface="Symbol" panose="05050102010706020507" pitchFamily="18" charset="2"/>
              </a:rPr>
              <a:t>Up until now, our grasp of reality is confined to bodily experiences, yet there remains a need to comprehend the conscious reality.</a:t>
            </a:r>
            <a:endParaRPr lang="en-US" sz="1800" dirty="0">
              <a:effectLst/>
              <a:latin typeface="Calibri" panose="020F0502020204030204" pitchFamily="34" charset="0"/>
              <a:ea typeface="Calibri" panose="020F0502020204030204" pitchFamily="34" charset="0"/>
              <a:cs typeface="Symbol" panose="05050102010706020507" pitchFamily="18" charset="2"/>
            </a:endParaRPr>
          </a:p>
        </p:txBody>
      </p:sp>
    </p:spTree>
    <p:extLst>
      <p:ext uri="{BB962C8B-B14F-4D97-AF65-F5344CB8AC3E}">
        <p14:creationId xmlns:p14="http://schemas.microsoft.com/office/powerpoint/2010/main" val="37836248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371600"/>
            <a:ext cx="12191999" cy="4571999"/>
          </a:xfrm>
        </p:spPr>
        <p:txBody>
          <a:bodyPr>
            <a:noAutofit/>
          </a:bodyPr>
          <a:lstStyle/>
          <a:p>
            <a:pPr marR="0" algn="ctr">
              <a:lnSpc>
                <a:spcPct val="115000"/>
              </a:lnSpc>
              <a:spcBef>
                <a:spcPts val="0"/>
              </a:spcBef>
              <a:spcAft>
                <a:spcPts val="1000"/>
              </a:spcAft>
              <a:buAutoNum type="arabicPeriod"/>
            </a:pPr>
            <a:r>
              <a:rPr lang="en-US"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Insulation Classes, </a:t>
            </a:r>
            <a:r>
              <a:rPr lang="en-US"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Cooling Systems</a:t>
            </a:r>
            <a:r>
              <a:rPr lang="en-US"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Thermal performance of transformers: heating at constant load, heating under variable load, insulation wear and load capacity, overload; </a:t>
            </a:r>
            <a:endParaRPr lang="en-US" b="1" dirty="0">
              <a:solidFill>
                <a:schemeClr val="tx1"/>
              </a:solidFill>
              <a:latin typeface="Times New Roman" panose="02020603050405020304" pitchFamily="18" charset="0"/>
              <a:ea typeface="Calibri" panose="020F0502020204030204" pitchFamily="34" charset="0"/>
              <a:cs typeface="Times New Roman" panose="02020603050405020304" pitchFamily="18" charset="0"/>
            </a:endParaRPr>
          </a:p>
          <a:p>
            <a:pPr marL="0" indent="0" algn="just">
              <a:buNone/>
            </a:pPr>
            <a:r>
              <a:rPr lang="en-GB" sz="2300" b="1" dirty="0">
                <a:solidFill>
                  <a:srgbClr val="FF0000"/>
                </a:solidFill>
                <a:latin typeface="Times New Roman" panose="02020603050405020304" pitchFamily="18" charset="0"/>
                <a:cs typeface="Times New Roman" panose="02020603050405020304" pitchFamily="18" charset="0"/>
              </a:rPr>
              <a:t>Cooling of Transformer</a:t>
            </a:r>
          </a:p>
          <a:p>
            <a:pPr marL="342900" indent="-342900" algn="just">
              <a:buFont typeface="Wingdings" panose="05000000000000000000" pitchFamily="2" charset="2"/>
              <a:buChar char="v"/>
            </a:pPr>
            <a:r>
              <a:rPr lang="en-GB" sz="2300" dirty="0">
                <a:solidFill>
                  <a:schemeClr val="tx1"/>
                </a:solidFill>
                <a:latin typeface="Times New Roman" panose="02020603050405020304" pitchFamily="18" charset="0"/>
                <a:cs typeface="Times New Roman" panose="02020603050405020304" pitchFamily="18" charset="0"/>
              </a:rPr>
              <a:t>In the process of transformation of energy from one voltage level to another voltage level some energy is lost in between, in the core and in the windings.</a:t>
            </a:r>
          </a:p>
          <a:p>
            <a:pPr marL="342900" indent="-342900" algn="just">
              <a:buFont typeface="Wingdings" panose="05000000000000000000" pitchFamily="2" charset="2"/>
              <a:buChar char="v"/>
            </a:pPr>
            <a:r>
              <a:rPr lang="en-GB" sz="2300" dirty="0">
                <a:solidFill>
                  <a:schemeClr val="tx1"/>
                </a:solidFill>
                <a:latin typeface="Times New Roman" panose="02020603050405020304" pitchFamily="18" charset="0"/>
                <a:cs typeface="Times New Roman" panose="02020603050405020304" pitchFamily="18" charset="0"/>
              </a:rPr>
              <a:t>The energy loss in transformer increases with increase kVA rating/capacity of the transformer.</a:t>
            </a:r>
          </a:p>
          <a:p>
            <a:pPr marL="342900" indent="-342900" algn="just">
              <a:buFont typeface="Wingdings" panose="05000000000000000000" pitchFamily="2" charset="2"/>
              <a:buChar char="v"/>
            </a:pPr>
            <a:r>
              <a:rPr lang="en-GB" sz="2300" dirty="0">
                <a:solidFill>
                  <a:schemeClr val="tx1"/>
                </a:solidFill>
                <a:latin typeface="Times New Roman" panose="02020603050405020304" pitchFamily="18" charset="0"/>
                <a:cs typeface="Times New Roman" panose="02020603050405020304" pitchFamily="18" charset="0"/>
              </a:rPr>
              <a:t>All energy lost in the transformer must be dissipated as heat.</a:t>
            </a:r>
          </a:p>
          <a:p>
            <a:pPr marL="342900" indent="-342900" algn="just">
              <a:buFont typeface="Wingdings" panose="05000000000000000000" pitchFamily="2" charset="2"/>
              <a:buChar char="v"/>
            </a:pPr>
            <a:r>
              <a:rPr lang="en-GB" sz="2300" dirty="0">
                <a:solidFill>
                  <a:schemeClr val="tx1"/>
                </a:solidFill>
                <a:latin typeface="Times New Roman" panose="02020603050405020304" pitchFamily="18" charset="0"/>
                <a:cs typeface="Times New Roman" panose="02020603050405020304" pitchFamily="18" charset="0"/>
              </a:rPr>
              <a:t>There are number of methods for cooling of transformers.</a:t>
            </a:r>
          </a:p>
          <a:p>
            <a:pPr marL="342900" indent="-342900" algn="just">
              <a:buFont typeface="Wingdings" panose="05000000000000000000" pitchFamily="2" charset="2"/>
              <a:buChar char="v"/>
            </a:pPr>
            <a:r>
              <a:rPr lang="en-GB" sz="2300" dirty="0">
                <a:solidFill>
                  <a:schemeClr val="tx1"/>
                </a:solidFill>
                <a:latin typeface="Times New Roman" panose="02020603050405020304" pitchFamily="18" charset="0"/>
                <a:cs typeface="Times New Roman" panose="02020603050405020304" pitchFamily="18" charset="0"/>
              </a:rPr>
              <a:t>The choice of methods of cooling depends upon the size, type of application and type of conditions available at the site where the transformer is installed.</a:t>
            </a:r>
          </a:p>
          <a:p>
            <a:pPr marL="342900" indent="-342900" algn="just">
              <a:buFont typeface="Wingdings" panose="05000000000000000000" pitchFamily="2" charset="2"/>
              <a:buChar char="v"/>
            </a:pPr>
            <a:r>
              <a:rPr lang="en-GB" sz="2300" dirty="0">
                <a:solidFill>
                  <a:schemeClr val="tx1"/>
                </a:solidFill>
                <a:latin typeface="Times New Roman" panose="02020603050405020304" pitchFamily="18" charset="0"/>
                <a:cs typeface="Times New Roman" panose="02020603050405020304" pitchFamily="18" charset="0"/>
              </a:rPr>
              <a:t>In general the transformers are categories as “Dry type” or “Oil Immersed type”.</a:t>
            </a:r>
            <a:endParaRPr lang="en-US" sz="2300" dirty="0">
              <a:solidFill>
                <a:schemeClr val="tx1"/>
              </a:solidFill>
              <a:effectLst/>
              <a:latin typeface="Calibri" panose="020F0502020204030204" pitchFamily="34" charset="0"/>
              <a:ea typeface="Calibri" panose="020F0502020204030204" pitchFamily="34" charset="0"/>
            </a:endParaRPr>
          </a:p>
          <a:p>
            <a:pPr marL="0" indent="0" algn="just">
              <a:buNone/>
            </a:pPr>
            <a:r>
              <a:rPr lang="en-US"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a:t>
            </a:r>
          </a:p>
          <a:p>
            <a:pPr marL="0" indent="0" algn="just">
              <a:buNone/>
            </a:pPr>
            <a:endParaRPr lang="en-US" dirty="0">
              <a:effectLst/>
              <a:latin typeface="Calibri" panose="020F0502020204030204" pitchFamily="34" charset="0"/>
              <a:ea typeface="Calibri" panose="020F0502020204030204" pitchFamily="34" charset="0"/>
            </a:endParaRPr>
          </a:p>
          <a:p>
            <a:pPr marL="0" indent="0">
              <a:buNone/>
            </a:pPr>
            <a:endParaRPr lang="en-NP" dirty="0"/>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pPr marR="0" lvl="0">
              <a:lnSpc>
                <a:spcPct val="115000"/>
              </a:lnSpc>
              <a:spcBef>
                <a:spcPts val="0"/>
              </a:spcBef>
              <a:spcAft>
                <a:spcPts val="0"/>
              </a:spcAft>
              <a:tabLst>
                <a:tab pos="0" algn="l"/>
              </a:tabLst>
            </a:pPr>
            <a:r>
              <a:rPr lang="en-US" sz="1800" dirty="0">
                <a:solidFill>
                  <a:srgbClr val="0D0D0D"/>
                </a:solidFill>
                <a:effectLst/>
                <a:highlight>
                  <a:srgbClr val="FFFFFF"/>
                </a:highlight>
                <a:latin typeface="Times New Roman" panose="02020603050405020304" pitchFamily="18" charset="0"/>
                <a:ea typeface="Calibri" panose="020F0502020204030204" pitchFamily="34" charset="0"/>
                <a:cs typeface="Symbol" panose="05050102010706020507" pitchFamily="18" charset="2"/>
              </a:rPr>
              <a:t>Up until now, our grasp of reality is confined to bodily experiences, yet there remains a need to comprehend the conscious reality.</a:t>
            </a:r>
            <a:endParaRPr lang="en-US" sz="1800" dirty="0">
              <a:effectLst/>
              <a:latin typeface="Calibri" panose="020F0502020204030204" pitchFamily="34" charset="0"/>
              <a:ea typeface="Calibri" panose="020F0502020204030204" pitchFamily="34" charset="0"/>
              <a:cs typeface="Symbol" panose="05050102010706020507" pitchFamily="18" charset="2"/>
            </a:endParaRPr>
          </a:p>
        </p:txBody>
      </p:sp>
    </p:spTree>
    <p:extLst>
      <p:ext uri="{BB962C8B-B14F-4D97-AF65-F5344CB8AC3E}">
        <p14:creationId xmlns:p14="http://schemas.microsoft.com/office/powerpoint/2010/main" val="38056019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371600"/>
            <a:ext cx="12191999" cy="4571999"/>
          </a:xfrm>
        </p:spPr>
        <p:txBody>
          <a:bodyPr>
            <a:noAutofit/>
          </a:bodyPr>
          <a:lstStyle/>
          <a:p>
            <a:pPr marL="0" indent="0" algn="just">
              <a:buNone/>
            </a:pPr>
            <a:r>
              <a:rPr lang="en-GB" sz="2800" dirty="0">
                <a:latin typeface="Times New Roman" panose="02020603050405020304" pitchFamily="18" charset="0"/>
                <a:cs typeface="Times New Roman" panose="02020603050405020304" pitchFamily="18" charset="0"/>
              </a:rPr>
              <a:t>The cooling method used for dry type transformer are:</a:t>
            </a:r>
          </a:p>
          <a:p>
            <a:pPr marL="457200" indent="-457200" algn="just">
              <a:buAutoNum type="arabicPeriod"/>
            </a:pPr>
            <a:r>
              <a:rPr lang="en-GB" sz="2800" b="1" dirty="0">
                <a:latin typeface="Times New Roman" panose="02020603050405020304" pitchFamily="18" charset="0"/>
                <a:cs typeface="Times New Roman" panose="02020603050405020304" pitchFamily="18" charset="0"/>
              </a:rPr>
              <a:t>Air Natural (AN) cooling.</a:t>
            </a:r>
          </a:p>
          <a:p>
            <a:pPr marL="342900" indent="-342900" algn="just">
              <a:buFont typeface="Wingdings" panose="05000000000000000000" pitchFamily="2" charset="2"/>
              <a:buChar char="v"/>
            </a:pPr>
            <a:r>
              <a:rPr lang="en-GB" sz="2800" dirty="0">
                <a:solidFill>
                  <a:schemeClr val="tx1"/>
                </a:solidFill>
                <a:latin typeface="Times New Roman" panose="02020603050405020304" pitchFamily="18" charset="0"/>
                <a:cs typeface="Times New Roman" panose="02020603050405020304" pitchFamily="18" charset="0"/>
              </a:rPr>
              <a:t>For smaller output (5-10 kVA) the external surface is sufficient to dissipate the heat produced by losses.</a:t>
            </a:r>
          </a:p>
          <a:p>
            <a:pPr marL="342900" indent="-342900" algn="just">
              <a:buFont typeface="Wingdings" panose="05000000000000000000" pitchFamily="2" charset="2"/>
              <a:buChar char="v"/>
            </a:pPr>
            <a:r>
              <a:rPr lang="en-GB" sz="2800" dirty="0">
                <a:solidFill>
                  <a:schemeClr val="tx1"/>
                </a:solidFill>
                <a:latin typeface="Times New Roman" panose="02020603050405020304" pitchFamily="18" charset="0"/>
                <a:cs typeface="Times New Roman" panose="02020603050405020304" pitchFamily="18" charset="0"/>
              </a:rPr>
              <a:t>Instrument transformers, except for those for the highest voltages, are ordinarily of dry types.</a:t>
            </a:r>
          </a:p>
          <a:p>
            <a:pPr marL="342900" indent="-342900" algn="just">
              <a:buFont typeface="Wingdings" panose="05000000000000000000" pitchFamily="2" charset="2"/>
              <a:buChar char="v"/>
            </a:pPr>
            <a:r>
              <a:rPr lang="en-GB" sz="2800" dirty="0">
                <a:solidFill>
                  <a:schemeClr val="tx1"/>
                </a:solidFill>
                <a:latin typeface="Times New Roman" panose="02020603050405020304" pitchFamily="18" charset="0"/>
                <a:cs typeface="Times New Roman" panose="02020603050405020304" pitchFamily="18" charset="0"/>
              </a:rPr>
              <a:t>Dry-type transformer are frequently used indoor since it is not necessary to install them in fire proof domes.</a:t>
            </a:r>
          </a:p>
          <a:p>
            <a:pPr marL="0" indent="0" algn="just">
              <a:buNone/>
            </a:pPr>
            <a:endParaRPr lang="en-GB" dirty="0">
              <a:latin typeface="Times New Roman" panose="02020603050405020304" pitchFamily="18" charset="0"/>
              <a:cs typeface="Times New Roman" panose="02020603050405020304" pitchFamily="18" charset="0"/>
            </a:endParaRPr>
          </a:p>
          <a:p>
            <a:pPr marL="0" indent="0" algn="just">
              <a:buNone/>
            </a:pPr>
            <a:r>
              <a:rPr lang="en-US" b="1" dirty="0">
                <a:effectLst/>
                <a:latin typeface="Times New Roman" panose="02020603050405020304" pitchFamily="18" charset="0"/>
                <a:ea typeface="Times New Roman" panose="02020603050405020304" pitchFamily="18" charset="0"/>
                <a:cs typeface="Times New Roman" panose="02020603050405020304" pitchFamily="18" charset="0"/>
              </a:rPr>
              <a:t> </a:t>
            </a:r>
          </a:p>
          <a:p>
            <a:pPr marL="0" indent="0" algn="just">
              <a:buNone/>
            </a:pPr>
            <a:endParaRPr lang="en-US" dirty="0">
              <a:effectLst/>
              <a:latin typeface="Calibri" panose="020F0502020204030204" pitchFamily="34" charset="0"/>
              <a:ea typeface="Calibri" panose="020F0502020204030204" pitchFamily="34" charset="0"/>
            </a:endParaRPr>
          </a:p>
          <a:p>
            <a:pPr marL="0" indent="0">
              <a:buNone/>
            </a:pPr>
            <a:endParaRPr lang="en-NP" dirty="0"/>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pPr marR="0" lvl="0">
              <a:lnSpc>
                <a:spcPct val="115000"/>
              </a:lnSpc>
              <a:spcBef>
                <a:spcPts val="0"/>
              </a:spcBef>
              <a:spcAft>
                <a:spcPts val="0"/>
              </a:spcAft>
              <a:tabLst>
                <a:tab pos="0" algn="l"/>
              </a:tabLst>
            </a:pPr>
            <a:r>
              <a:rPr lang="en-US" sz="1800" dirty="0">
                <a:solidFill>
                  <a:srgbClr val="0D0D0D"/>
                </a:solidFill>
                <a:effectLst/>
                <a:highlight>
                  <a:srgbClr val="FFFFFF"/>
                </a:highlight>
                <a:latin typeface="Times New Roman" panose="02020603050405020304" pitchFamily="18" charset="0"/>
                <a:ea typeface="Calibri" panose="020F0502020204030204" pitchFamily="34" charset="0"/>
                <a:cs typeface="Symbol" panose="05050102010706020507" pitchFamily="18" charset="2"/>
              </a:rPr>
              <a:t>Up until now, our grasp of reality is confined to bodily experiences, yet there remains a need to comprehend the conscious reality.</a:t>
            </a:r>
            <a:endParaRPr lang="en-US" sz="1800" dirty="0">
              <a:effectLst/>
              <a:latin typeface="Calibri" panose="020F0502020204030204" pitchFamily="34" charset="0"/>
              <a:ea typeface="Calibri" panose="020F0502020204030204" pitchFamily="34" charset="0"/>
              <a:cs typeface="Symbol" panose="05050102010706020507" pitchFamily="18" charset="2"/>
            </a:endParaRPr>
          </a:p>
        </p:txBody>
      </p:sp>
    </p:spTree>
    <p:extLst>
      <p:ext uri="{BB962C8B-B14F-4D97-AF65-F5344CB8AC3E}">
        <p14:creationId xmlns:p14="http://schemas.microsoft.com/office/powerpoint/2010/main" val="135442158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10506</TotalTime>
  <Words>4001</Words>
  <Application>Microsoft Office PowerPoint</Application>
  <PresentationFormat>Widescreen</PresentationFormat>
  <Paragraphs>291</Paragraphs>
  <Slides>35</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35</vt:i4>
      </vt:variant>
    </vt:vector>
  </HeadingPairs>
  <TitlesOfParts>
    <vt:vector size="41" baseType="lpstr">
      <vt:lpstr>Arial</vt:lpstr>
      <vt:lpstr>Calibri</vt:lpstr>
      <vt:lpstr>Cambria Math</vt:lpstr>
      <vt:lpstr>Times New Roman</vt:lpstr>
      <vt:lpstr>Wingdings</vt:lpstr>
      <vt:lpstr>Office Theme</vt:lpstr>
      <vt:lpstr>Unit 3:  Faults in Transformers and Diagnosis (12L + 4P hours) </vt:lpstr>
      <vt:lpstr>Up until now, our grasp of reality is confined to bodily experiences, yet there remains a need to comprehend the conscious reality.</vt:lpstr>
      <vt:lpstr>Up until now, our grasp of reality is confined to bodily experiences, yet there remains a need to comprehend the conscious reality.</vt:lpstr>
      <vt:lpstr>Up until now, our grasp of reality is confined to bodily experiences, yet there remains a need to comprehend the conscious reality.</vt:lpstr>
      <vt:lpstr>Up until now, our grasp of reality is confined to bodily experiences, yet there remains a need to comprehend the conscious reality.</vt:lpstr>
      <vt:lpstr>Up until now, our grasp of reality is confined to bodily experiences, yet there remains a need to comprehend the conscious reality.</vt:lpstr>
      <vt:lpstr>Up until now, our grasp of reality is confined to bodily experiences, yet there remains a need to comprehend the conscious reality.</vt:lpstr>
      <vt:lpstr>Up until now, our grasp of reality is confined to bodily experiences, yet there remains a need to comprehend the conscious reality.</vt:lpstr>
      <vt:lpstr>Up until now, our grasp of reality is confined to bodily experiences, yet there remains a need to comprehend the conscious reality.</vt:lpstr>
      <vt:lpstr>Up until now, our grasp of reality is confined to bodily experiences, yet there remains a need to comprehend the conscious reality.</vt:lpstr>
      <vt:lpstr>Up until now, our grasp of reality is confined to bodily experiences, yet there remains a need to comprehend the conscious reality.</vt:lpstr>
      <vt:lpstr>Up until now, our grasp of reality is confined to bodily experiences, yet there remains a need to comprehend the conscious reality.</vt:lpstr>
      <vt:lpstr>Up until now, our grasp of reality is confined to bodily experiences, yet there remains a need to comprehend the conscious reality.</vt:lpstr>
      <vt:lpstr>Up until now, our grasp of reality is confined to bodily experiences, yet there remains a need to comprehend the conscious reality.</vt:lpstr>
      <vt:lpstr>Up until now, our grasp of reality is confined to bodily experiences, yet there remains a need to comprehend the conscious reality.</vt:lpstr>
      <vt:lpstr>Up until now, our grasp of reality is confined to bodily experiences, yet there remains a need to comprehend the conscious reality.</vt:lpstr>
      <vt:lpstr>Up until now, our grasp of reality is confined to bodily experiences, yet there remains a need to comprehend the conscious reality.</vt:lpstr>
      <vt:lpstr>Up until now, our grasp of reality is confined to bodily experiences, yet there remains a need to comprehend the conscious reality.</vt:lpstr>
      <vt:lpstr>Up until now, our grasp of reality is confined to bodily experiences, yet there remains a need to comprehend the conscious reality.</vt:lpstr>
      <vt:lpstr>Up until now, our grasp of reality is confined to bodily experiences, yet there remains a need to comprehend the conscious reality.</vt:lpstr>
      <vt:lpstr>Up until now, our grasp of reality is confined to bodily experiences, yet there remains a need to comprehend the conscious reality.</vt:lpstr>
      <vt:lpstr>Up until now, our grasp of reality is confined to bodily experiences, yet there remains a need to comprehend the conscious reality.</vt:lpstr>
      <vt:lpstr>Up until now, our grasp of reality is confined to bodily experiences, yet there remains a need to comprehend the conscious reality.</vt:lpstr>
      <vt:lpstr>Up until now, our grasp of reality is confined to bodily experiences, yet there remains a need to comprehend the conscious reality.</vt:lpstr>
      <vt:lpstr>Up until now, our grasp of reality is confined to bodily experiences, yet there remains a need to comprehend the conscious reality.</vt:lpstr>
      <vt:lpstr>Up until now, our grasp of reality is confined to bodily experiences, yet there remains a need to comprehend the conscious reality.</vt:lpstr>
      <vt:lpstr>Up until now, our grasp of reality is confined to bodily experiences, yet there remains a need to comprehend the conscious reality.</vt:lpstr>
      <vt:lpstr>Up until now, our grasp of reality is confined to bodily experiences, yet there remains a need to comprehend the conscious reality.</vt:lpstr>
      <vt:lpstr>Up until now, our grasp of reality is confined to bodily experiences, yet there remains a need to comprehend the conscious reality.</vt:lpstr>
      <vt:lpstr>Up until now, our grasp of reality is confined to bodily experiences, yet there remains a need to comprehend the conscious reality.</vt:lpstr>
      <vt:lpstr>Up until now, our grasp of reality is confined to bodily experiences, yet there remains a need to comprehend the conscious reality.</vt:lpstr>
      <vt:lpstr>Up until now, our grasp of reality is confined to bodily experiences, yet there remains a need to comprehend the conscious reality.</vt:lpstr>
      <vt:lpstr>Up until now, our grasp of reality is confined to bodily experiences, yet there remains a need to comprehend the conscious reality.</vt:lpstr>
      <vt:lpstr>Up until now, our grasp of reality is confined to bodily experiences, yet there remains a need to comprehend the conscious reality.</vt:lpstr>
      <vt:lpstr>As learners, we must put more of an emphasis on LISTENING than on working alone!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Capacity Enhancement in Electrical Equipment Condition Monitoring and Fault Diagnostics</dc:title>
  <dc:creator>Dell</dc:creator>
  <cp:lastModifiedBy>Aita Bahadur Subba</cp:lastModifiedBy>
  <cp:revision>87</cp:revision>
  <dcterms:created xsi:type="dcterms:W3CDTF">2006-08-16T00:00:00Z</dcterms:created>
  <dcterms:modified xsi:type="dcterms:W3CDTF">2024-07-09T03:10:11Z</dcterms:modified>
</cp:coreProperties>
</file>